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92" r:id="rId3"/>
    <p:sldId id="284" r:id="rId4"/>
    <p:sldId id="294" r:id="rId5"/>
    <p:sldId id="285" r:id="rId6"/>
    <p:sldId id="287" r:id="rId7"/>
    <p:sldId id="288" r:id="rId8"/>
    <p:sldId id="290" r:id="rId9"/>
    <p:sldId id="258" r:id="rId10"/>
    <p:sldId id="296" r:id="rId11"/>
    <p:sldId id="297" r:id="rId12"/>
    <p:sldId id="298" r:id="rId13"/>
    <p:sldId id="266" r:id="rId14"/>
    <p:sldId id="299" r:id="rId15"/>
    <p:sldId id="300" r:id="rId16"/>
    <p:sldId id="301" r:id="rId17"/>
    <p:sldId id="302" r:id="rId18"/>
    <p:sldId id="303" r:id="rId19"/>
    <p:sldId id="304" r:id="rId20"/>
    <p:sldId id="305" r:id="rId21"/>
    <p:sldId id="306" r:id="rId22"/>
    <p:sldId id="307" r:id="rId23"/>
    <p:sldId id="309" r:id="rId24"/>
    <p:sldId id="30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66" d="100"/>
          <a:sy n="66" d="100"/>
        </p:scale>
        <p:origin x="90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10/1/2023</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4928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10/1/2023</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42388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10/1/2023</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741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10/1/2023</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61046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10/1/2023</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01298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10/1/2023</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41735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10/1/2023</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6542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10/1/2023</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99122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10/1/2023</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31846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10/1/2023</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35772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10/1/2023</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706030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10/1/2023</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27410967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g"/><Relationship Id="rId13" Type="http://schemas.openxmlformats.org/officeDocument/2006/relationships/hyperlink" Target="https://india.mongabay.com/2018/09/27/andhra-pradeshs-push-for-zero-budget-natural-farming-inspires-others/" TargetMode="External"/><Relationship Id="rId3" Type="http://schemas.openxmlformats.org/officeDocument/2006/relationships/image" Target="../media/image2.png"/><Relationship Id="rId7" Type="http://schemas.openxmlformats.org/officeDocument/2006/relationships/hyperlink" Target="https://github.com/codebasics" TargetMode="External"/><Relationship Id="rId12" Type="http://schemas.openxmlformats.org/officeDocument/2006/relationships/image" Target="../media/image7.jp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hyperlink" Target="https://www.siasat.com/telangana-center-gives-nod-to-the-334-km-regional-ring-road-2089433/" TargetMode="External"/><Relationship Id="rId5" Type="http://schemas.openxmlformats.org/officeDocument/2006/relationships/hyperlink" Target="https://www.pinterest.com/pin/572168327637817894/" TargetMode="External"/><Relationship Id="rId10" Type="http://schemas.openxmlformats.org/officeDocument/2006/relationships/image" Target="../media/image6.jpg"/><Relationship Id="rId4" Type="http://schemas.openxmlformats.org/officeDocument/2006/relationships/image" Target="../media/image3.jpg"/><Relationship Id="rId9" Type="http://schemas.openxmlformats.org/officeDocument/2006/relationships/hyperlink" Target="https://www.india.com/telangana/worlds-largest-innovation-centre-t-hub-2-0-launch-hyderabad-unique-features-4000-start-ups-details-5479687/"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hyperlink" Target="https://lifesciences.telangana.gov.in/why-telangana/" TargetMode="External"/><Relationship Id="rId3" Type="http://schemas.openxmlformats.org/officeDocument/2006/relationships/image" Target="../media/image2.png"/><Relationship Id="rId7" Type="http://schemas.openxmlformats.org/officeDocument/2006/relationships/hyperlink" Target="https://www.siasat.com/telangana-center-gives-nod-to-the-334-km-regional-ring-road-2089433/" TargetMode="External"/><Relationship Id="rId12"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6.jpg"/><Relationship Id="rId11" Type="http://schemas.openxmlformats.org/officeDocument/2006/relationships/hyperlink" Target="https://wiki.meramaal.com/2018/05/01/monuments-of-telangana/" TargetMode="External"/><Relationship Id="rId5" Type="http://schemas.openxmlformats.org/officeDocument/2006/relationships/hyperlink" Target="https://github.com/codebasics" TargetMode="External"/><Relationship Id="rId10" Type="http://schemas.openxmlformats.org/officeDocument/2006/relationships/image" Target="../media/image9.jpg"/><Relationship Id="rId4" Type="http://schemas.openxmlformats.org/officeDocument/2006/relationships/image" Target="../media/image4.png"/><Relationship Id="rId9" Type="http://schemas.openxmlformats.org/officeDocument/2006/relationships/hyperlink" Target="https://www.telangana.gov.in/about/district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image" Target="../media/image2.png"/><Relationship Id="rId7" Type="http://schemas.openxmlformats.org/officeDocument/2006/relationships/hyperlink" Target="https://www.cholantours.com/blog/festivals-of-andhra-telangana/"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5.jpg"/><Relationship Id="rId5" Type="http://schemas.openxmlformats.org/officeDocument/2006/relationships/hyperlink" Target="https://github.com/codebasics" TargetMode="External"/><Relationship Id="rId4" Type="http://schemas.openxmlformats.org/officeDocument/2006/relationships/image" Target="../media/image4.png"/><Relationship Id="rId9" Type="http://schemas.openxmlformats.org/officeDocument/2006/relationships/hyperlink" Target="https://indianexpress.com/article/explained/everyday-explainers/telangana-turns-9-history-states-formation-8642693/"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github.com/codebasics" TargetMode="Externa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hyperlink" Target="https://www.shutterstock.com/ko/image-vector/telangana-india-stamp-postal-map-silhouette-1610647381" TargetMode="External"/><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2.png"/><Relationship Id="rId7" Type="http://schemas.openxmlformats.org/officeDocument/2006/relationships/hyperlink" Target="https://www.dreamstime.com/traditional-indian-transport-yellow-auto-rickshaws-road-kerala-india-february-image177295170"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hyperlink" Target="https://www.rushlane.com/ola-electric-scooters-newzealand-12386232.html" TargetMode="External"/><Relationship Id="rId4" Type="http://schemas.openxmlformats.org/officeDocument/2006/relationships/image" Target="../media/image23.jpg"/><Relationship Id="rId9" Type="http://schemas.openxmlformats.org/officeDocument/2006/relationships/hyperlink" Target="https://www.indiatvnews.com/news/india-30-per-cent-of-driving-licences-are-bogus-says-nitin-gadkari-37507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E015713-B509-94B6-5C5E-8F25D8B92D59}"/>
              </a:ext>
            </a:extLst>
          </p:cNvPr>
          <p:cNvPicPr>
            <a:picLocks noChangeAspect="1"/>
          </p:cNvPicPr>
          <p:nvPr/>
        </p:nvPicPr>
        <p:blipFill rotWithShape="1">
          <a:blip r:embed="rId2"/>
          <a:srcRect r="5200"/>
          <a:stretch/>
        </p:blipFill>
        <p:spPr>
          <a:xfrm>
            <a:off x="3523488" y="10"/>
            <a:ext cx="8668512" cy="6857990"/>
          </a:xfrm>
          <a:prstGeom prst="rect">
            <a:avLst/>
          </a:prstGeom>
        </p:spPr>
      </p:pic>
      <p:sp>
        <p:nvSpPr>
          <p:cNvPr id="31" name="Rectangle 3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cNvSpPr>
            <a:spLocks noGrp="1"/>
          </p:cNvSpPr>
          <p:nvPr>
            <p:ph type="ctrTitle"/>
          </p:nvPr>
        </p:nvSpPr>
        <p:spPr>
          <a:xfrm>
            <a:off x="315335" y="2320722"/>
            <a:ext cx="6416306" cy="1381348"/>
          </a:xfrm>
        </p:spPr>
        <p:txBody>
          <a:bodyPr anchor="b">
            <a:normAutofit/>
          </a:bodyPr>
          <a:lstStyle/>
          <a:p>
            <a:pPr algn="ctr"/>
            <a:r>
              <a:rPr lang="en-US" sz="3700" dirty="0"/>
              <a:t>TELENGANA  GROWTH ANALYSIS</a:t>
            </a:r>
          </a:p>
        </p:txBody>
      </p:sp>
      <p:sp>
        <p:nvSpPr>
          <p:cNvPr id="32" name="Rectangle 3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descr="Telangana Emblem">
            <a:extLst>
              <a:ext uri="{FF2B5EF4-FFF2-40B4-BE49-F238E27FC236}">
                <a16:creationId xmlns:a16="http://schemas.microsoft.com/office/drawing/2014/main" id="{AB54A4EB-8B11-2726-249B-36513F8FB2B3}"/>
              </a:ext>
            </a:extLst>
          </p:cNvPr>
          <p:cNvPicPr>
            <a:picLocks noChangeAspect="1"/>
          </p:cNvPicPr>
          <p:nvPr/>
        </p:nvPicPr>
        <p:blipFill>
          <a:blip r:embed="rId3"/>
          <a:stretch>
            <a:fillRect/>
          </a:stretch>
        </p:blipFill>
        <p:spPr>
          <a:xfrm>
            <a:off x="94677" y="27930"/>
            <a:ext cx="1555172" cy="1659555"/>
          </a:xfrm>
          <a:prstGeom prst="rect">
            <a:avLst/>
          </a:prstGeom>
        </p:spPr>
      </p:pic>
      <p:pic>
        <p:nvPicPr>
          <p:cNvPr id="6" name="Picture 5">
            <a:extLst>
              <a:ext uri="{FF2B5EF4-FFF2-40B4-BE49-F238E27FC236}">
                <a16:creationId xmlns:a16="http://schemas.microsoft.com/office/drawing/2014/main" id="{65561171-15E9-294F-9157-54750E20AA3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068144" y="4158805"/>
            <a:ext cx="2924001" cy="2193001"/>
          </a:xfrm>
          <a:prstGeom prst="rect">
            <a:avLst/>
          </a:prstGeom>
        </p:spPr>
      </p:pic>
      <p:pic>
        <p:nvPicPr>
          <p:cNvPr id="7" name="Picture 6">
            <a:extLst>
              <a:ext uri="{FF2B5EF4-FFF2-40B4-BE49-F238E27FC236}">
                <a16:creationId xmlns:a16="http://schemas.microsoft.com/office/drawing/2014/main" id="{1EE20516-B00A-1128-F162-8513DE18FA28}"/>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1871419" y="180015"/>
            <a:ext cx="1445496" cy="1445496"/>
          </a:xfrm>
          <a:prstGeom prst="rect">
            <a:avLst/>
          </a:prstGeom>
        </p:spPr>
      </p:pic>
      <p:pic>
        <p:nvPicPr>
          <p:cNvPr id="9" name="Picture 8">
            <a:extLst>
              <a:ext uri="{FF2B5EF4-FFF2-40B4-BE49-F238E27FC236}">
                <a16:creationId xmlns:a16="http://schemas.microsoft.com/office/drawing/2014/main" id="{188DF26D-0E11-55FE-2E98-9008251D3AB0}"/>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7466964" y="2492828"/>
            <a:ext cx="4158344" cy="2772229"/>
          </a:xfrm>
          <a:prstGeom prst="rect">
            <a:avLst/>
          </a:prstGeom>
        </p:spPr>
      </p:pic>
      <p:pic>
        <p:nvPicPr>
          <p:cNvPr id="11" name="Picture 10">
            <a:extLst>
              <a:ext uri="{FF2B5EF4-FFF2-40B4-BE49-F238E27FC236}">
                <a16:creationId xmlns:a16="http://schemas.microsoft.com/office/drawing/2014/main" id="{5D74B5B1-A1D4-D594-C148-D4D1F351A293}"/>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9739057" y="4902295"/>
            <a:ext cx="2416364" cy="1812273"/>
          </a:xfrm>
          <a:prstGeom prst="rect">
            <a:avLst/>
          </a:prstGeom>
        </p:spPr>
      </p:pic>
      <p:pic>
        <p:nvPicPr>
          <p:cNvPr id="13" name="Picture 12">
            <a:extLst>
              <a:ext uri="{FF2B5EF4-FFF2-40B4-BE49-F238E27FC236}">
                <a16:creationId xmlns:a16="http://schemas.microsoft.com/office/drawing/2014/main" id="{5D0F2C75-F401-1B26-E100-924234F31C80}"/>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7412140" y="4754413"/>
            <a:ext cx="2551034" cy="1764641"/>
          </a:xfrm>
          <a:prstGeom prst="rect">
            <a:avLst/>
          </a:prstGeom>
        </p:spPr>
      </p:pic>
      <p:sp>
        <p:nvSpPr>
          <p:cNvPr id="16" name="TextBox 15">
            <a:extLst>
              <a:ext uri="{FF2B5EF4-FFF2-40B4-BE49-F238E27FC236}">
                <a16:creationId xmlns:a16="http://schemas.microsoft.com/office/drawing/2014/main" id="{F7E02ED6-2B16-E3F9-C9F3-0174E8C7F9C8}"/>
              </a:ext>
            </a:extLst>
          </p:cNvPr>
          <p:cNvSpPr txBox="1"/>
          <p:nvPr/>
        </p:nvSpPr>
        <p:spPr>
          <a:xfrm>
            <a:off x="467160" y="4546920"/>
            <a:ext cx="3977640" cy="923330"/>
          </a:xfrm>
          <a:prstGeom prst="rect">
            <a:avLst/>
          </a:prstGeom>
          <a:noFill/>
        </p:spPr>
        <p:txBody>
          <a:bodyPr wrap="square" rtlCol="0">
            <a:spAutoFit/>
          </a:bodyPr>
          <a:lstStyle/>
          <a:p>
            <a:r>
              <a:rPr lang="en-US" b="1" dirty="0"/>
              <a:t>Report by:-</a:t>
            </a:r>
            <a:br>
              <a:rPr lang="en-US" dirty="0"/>
            </a:br>
            <a:r>
              <a:rPr lang="en-US" dirty="0"/>
              <a:t>Harish Gowda B K</a:t>
            </a:r>
            <a:br>
              <a:rPr lang="en-US" dirty="0"/>
            </a:br>
            <a:r>
              <a:rPr lang="en-US" dirty="0"/>
              <a:t>harishgowdabk98@gmail.com</a:t>
            </a:r>
            <a:endParaRPr lang="en-IN" dirty="0"/>
          </a:p>
        </p:txBody>
      </p:sp>
    </p:spTree>
    <p:extLst>
      <p:ext uri="{BB962C8B-B14F-4D97-AF65-F5344CB8AC3E}">
        <p14:creationId xmlns:p14="http://schemas.microsoft.com/office/powerpoint/2010/main" val="2892049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red and white background&#10;&#10;Description automatically generated">
            <a:extLst>
              <a:ext uri="{FF2B5EF4-FFF2-40B4-BE49-F238E27FC236}">
                <a16:creationId xmlns:a16="http://schemas.microsoft.com/office/drawing/2014/main" id="{27D6E4AA-A23E-AE2C-50FC-3F8DDEE32BE5}"/>
              </a:ext>
            </a:extLst>
          </p:cNvPr>
          <p:cNvPicPr>
            <a:picLocks noChangeAspect="1"/>
          </p:cNvPicPr>
          <p:nvPr/>
        </p:nvPicPr>
        <p:blipFill rotWithShape="1">
          <a:blip r:embed="rId2"/>
          <a:srcRect r="5200"/>
          <a:stretch/>
        </p:blipFill>
        <p:spPr>
          <a:xfrm rot="5400000">
            <a:off x="6535177" y="1201177"/>
            <a:ext cx="6922784" cy="4390861"/>
          </a:xfrm>
          <a:prstGeom prst="rect">
            <a:avLst/>
          </a:prstGeom>
        </p:spPr>
      </p:pic>
      <p:pic>
        <p:nvPicPr>
          <p:cNvPr id="7" name="Content Placeholder 3" descr="Telangana Emblem">
            <a:extLst>
              <a:ext uri="{FF2B5EF4-FFF2-40B4-BE49-F238E27FC236}">
                <a16:creationId xmlns:a16="http://schemas.microsoft.com/office/drawing/2014/main" id="{2597AAF6-4337-249B-6293-DC05E7C0ECF1}"/>
              </a:ext>
            </a:extLst>
          </p:cNvPr>
          <p:cNvPicPr>
            <a:picLocks noChangeAspect="1"/>
          </p:cNvPicPr>
          <p:nvPr/>
        </p:nvPicPr>
        <p:blipFill>
          <a:blip r:embed="rId3"/>
          <a:stretch>
            <a:fillRect/>
          </a:stretch>
        </p:blipFill>
        <p:spPr>
          <a:xfrm>
            <a:off x="385" y="-64786"/>
            <a:ext cx="2113386" cy="2255237"/>
          </a:xfrm>
          <a:prstGeom prst="rect">
            <a:avLst/>
          </a:prstGeom>
        </p:spPr>
      </p:pic>
      <p:sp>
        <p:nvSpPr>
          <p:cNvPr id="3" name="TextBox 2">
            <a:extLst>
              <a:ext uri="{FF2B5EF4-FFF2-40B4-BE49-F238E27FC236}">
                <a16:creationId xmlns:a16="http://schemas.microsoft.com/office/drawing/2014/main" id="{40CBAF8B-B909-3F1F-0B1E-B29C4BEE9212}"/>
              </a:ext>
            </a:extLst>
          </p:cNvPr>
          <p:cNvSpPr txBox="1"/>
          <p:nvPr/>
        </p:nvSpPr>
        <p:spPr>
          <a:xfrm>
            <a:off x="2264228" y="601167"/>
            <a:ext cx="7286171" cy="1200329"/>
          </a:xfrm>
          <a:prstGeom prst="rect">
            <a:avLst/>
          </a:prstGeom>
          <a:noFill/>
        </p:spPr>
        <p:txBody>
          <a:bodyPr wrap="square">
            <a:spAutoFit/>
          </a:bodyPr>
          <a:lstStyle/>
          <a:p>
            <a:r>
              <a:rPr lang="en-US" sz="2400" b="1" dirty="0"/>
              <a:t>Are there any months or seasons that consistently show higher or lower sales rate, and if yes, what could be the driving factors?</a:t>
            </a:r>
            <a:endParaRPr lang="en-IN" sz="2400" b="1" dirty="0"/>
          </a:p>
        </p:txBody>
      </p:sp>
      <p:pic>
        <p:nvPicPr>
          <p:cNvPr id="6145" name="Picture 1" descr="A Power BI visual">
            <a:extLst>
              <a:ext uri="{FF2B5EF4-FFF2-40B4-BE49-F238E27FC236}">
                <a16:creationId xmlns:a16="http://schemas.microsoft.com/office/drawing/2014/main" id="{FD98E764-BE01-F9BF-2577-3FF2F8A4AE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000" y="2360196"/>
            <a:ext cx="5549900" cy="356643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ED656C8-769F-6526-5A67-D56E4825638D}"/>
              </a:ext>
            </a:extLst>
          </p:cNvPr>
          <p:cNvSpPr txBox="1"/>
          <p:nvPr/>
        </p:nvSpPr>
        <p:spPr>
          <a:xfrm>
            <a:off x="5954356" y="1801496"/>
            <a:ext cx="5856643" cy="5078313"/>
          </a:xfrm>
          <a:prstGeom prst="rect">
            <a:avLst/>
          </a:prstGeom>
          <a:noFill/>
        </p:spPr>
        <p:txBody>
          <a:bodyPr wrap="square">
            <a:spAutoFit/>
          </a:bodyPr>
          <a:lstStyle/>
          <a:p>
            <a:pPr algn="l"/>
            <a:br>
              <a:rPr lang="en-US" b="0" i="0" dirty="0">
                <a:solidFill>
                  <a:srgbClr val="374151"/>
                </a:solidFill>
                <a:effectLst/>
                <a:latin typeface="Söhne"/>
              </a:rPr>
            </a:br>
            <a:r>
              <a:rPr lang="en-US" b="1" i="0" dirty="0">
                <a:solidFill>
                  <a:srgbClr val="374151"/>
                </a:solidFill>
                <a:effectLst/>
                <a:latin typeface="Söhne"/>
              </a:rPr>
              <a:t>There exists a </a:t>
            </a:r>
            <a:r>
              <a:rPr lang="en-US" b="1" dirty="0">
                <a:solidFill>
                  <a:srgbClr val="374151"/>
                </a:solidFill>
                <a:latin typeface="Söhne"/>
              </a:rPr>
              <a:t>clear</a:t>
            </a:r>
            <a:r>
              <a:rPr lang="en-US" b="1" i="0" dirty="0">
                <a:solidFill>
                  <a:srgbClr val="374151"/>
                </a:solidFill>
                <a:effectLst/>
                <a:latin typeface="Söhne"/>
              </a:rPr>
              <a:t> correlation between vehicle sales and specific months or seasons. </a:t>
            </a:r>
            <a:br>
              <a:rPr lang="en-US" b="1" i="0" dirty="0">
                <a:solidFill>
                  <a:srgbClr val="374151"/>
                </a:solidFill>
                <a:effectLst/>
                <a:latin typeface="Söhne"/>
              </a:rPr>
            </a:br>
            <a:br>
              <a:rPr lang="en-US" b="1" i="0" dirty="0">
                <a:solidFill>
                  <a:srgbClr val="374151"/>
                </a:solidFill>
                <a:effectLst/>
                <a:latin typeface="Söhne"/>
              </a:rPr>
            </a:br>
            <a:r>
              <a:rPr lang="en-US" b="1" i="0" dirty="0">
                <a:solidFill>
                  <a:srgbClr val="374151"/>
                </a:solidFill>
                <a:effectLst/>
                <a:latin typeface="Söhne"/>
              </a:rPr>
              <a:t>Notably, vehicle sales exhibit a consistent upsurge during the summer months</a:t>
            </a:r>
            <a:br>
              <a:rPr lang="en-US" b="1" i="0" dirty="0">
                <a:solidFill>
                  <a:srgbClr val="374151"/>
                </a:solidFill>
                <a:effectLst/>
                <a:latin typeface="Söhne"/>
              </a:rPr>
            </a:br>
            <a:r>
              <a:rPr lang="en-US" b="1" i="0" dirty="0">
                <a:solidFill>
                  <a:srgbClr val="374151"/>
                </a:solidFill>
                <a:effectLst/>
                <a:latin typeface="Söhne"/>
              </a:rPr>
              <a:t>due to :- </a:t>
            </a:r>
            <a:r>
              <a:rPr lang="en-US" b="1" i="0" dirty="0">
                <a:solidFill>
                  <a:srgbClr val="374151"/>
                </a:solidFill>
                <a:effectLst/>
                <a:latin typeface="Söhne"/>
                <a:sym typeface="Wingdings" panose="05000000000000000000" pitchFamily="2" charset="2"/>
              </a:rPr>
              <a:t> End of the current fiscal year</a:t>
            </a:r>
            <a:br>
              <a:rPr lang="en-US" b="1" i="0" dirty="0">
                <a:solidFill>
                  <a:srgbClr val="374151"/>
                </a:solidFill>
                <a:effectLst/>
                <a:latin typeface="Söhne"/>
                <a:sym typeface="Wingdings" panose="05000000000000000000" pitchFamily="2" charset="2"/>
              </a:rPr>
            </a:br>
            <a:r>
              <a:rPr lang="en-US" b="1" i="0" dirty="0">
                <a:solidFill>
                  <a:srgbClr val="374151"/>
                </a:solidFill>
                <a:effectLst/>
                <a:latin typeface="Söhne"/>
                <a:sym typeface="Wingdings" panose="05000000000000000000" pitchFamily="2" charset="2"/>
              </a:rPr>
              <a:t>                End of the </a:t>
            </a:r>
            <a:r>
              <a:rPr lang="en-US" b="1" i="0" dirty="0">
                <a:solidFill>
                  <a:srgbClr val="374151"/>
                </a:solidFill>
                <a:effectLst/>
                <a:latin typeface="Söhne"/>
              </a:rPr>
              <a:t> model deals </a:t>
            </a:r>
            <a:br>
              <a:rPr lang="en-US" b="1" i="0" dirty="0">
                <a:solidFill>
                  <a:srgbClr val="374151"/>
                </a:solidFill>
                <a:effectLst/>
                <a:latin typeface="Söhne"/>
              </a:rPr>
            </a:br>
            <a:r>
              <a:rPr lang="en-US" b="1" i="0" dirty="0">
                <a:solidFill>
                  <a:srgbClr val="374151"/>
                </a:solidFill>
                <a:effectLst/>
                <a:latin typeface="Söhne"/>
              </a:rPr>
              <a:t>                </a:t>
            </a:r>
            <a:r>
              <a:rPr lang="en-US" b="1" i="0" dirty="0">
                <a:solidFill>
                  <a:srgbClr val="374151"/>
                </a:solidFill>
                <a:effectLst/>
                <a:latin typeface="Söhne"/>
                <a:sym typeface="Wingdings" panose="05000000000000000000" pitchFamily="2" charset="2"/>
              </a:rPr>
              <a:t></a:t>
            </a:r>
            <a:r>
              <a:rPr lang="en-US" b="1" i="0" dirty="0" err="1">
                <a:solidFill>
                  <a:srgbClr val="374151"/>
                </a:solidFill>
                <a:effectLst/>
                <a:latin typeface="Söhne"/>
                <a:sym typeface="Wingdings" panose="05000000000000000000" pitchFamily="2" charset="2"/>
              </a:rPr>
              <a:t>Favourable</a:t>
            </a:r>
            <a:r>
              <a:rPr lang="en-US" b="1" i="0" dirty="0">
                <a:solidFill>
                  <a:srgbClr val="374151"/>
                </a:solidFill>
                <a:effectLst/>
                <a:latin typeface="Söhne"/>
                <a:sym typeface="Wingdings" panose="05000000000000000000" pitchFamily="2" charset="2"/>
              </a:rPr>
              <a:t> weather </a:t>
            </a:r>
            <a:r>
              <a:rPr lang="en-US" b="1" i="0" dirty="0" err="1">
                <a:solidFill>
                  <a:srgbClr val="374151"/>
                </a:solidFill>
                <a:effectLst/>
                <a:latin typeface="Söhne"/>
                <a:sym typeface="Wingdings" panose="05000000000000000000" pitchFamily="2" charset="2"/>
              </a:rPr>
              <a:t>conditions</a:t>
            </a:r>
            <a:r>
              <a:rPr lang="en-US" b="1" i="0" dirty="0" err="1">
                <a:solidFill>
                  <a:srgbClr val="374151"/>
                </a:solidFill>
                <a:effectLst/>
                <a:latin typeface="Söhne"/>
              </a:rPr>
              <a:t>as</a:t>
            </a:r>
            <a:r>
              <a:rPr lang="en-US" b="1" i="0" dirty="0">
                <a:solidFill>
                  <a:srgbClr val="374151"/>
                </a:solidFill>
                <a:effectLst/>
                <a:latin typeface="Söhne"/>
              </a:rPr>
              <a:t> opposed to the                                        	relatively subdued winter months.</a:t>
            </a:r>
            <a:br>
              <a:rPr lang="en-US" b="1" i="0" dirty="0">
                <a:solidFill>
                  <a:srgbClr val="374151"/>
                </a:solidFill>
                <a:effectLst/>
                <a:latin typeface="Söhne"/>
              </a:rPr>
            </a:br>
            <a:br>
              <a:rPr lang="en-US" b="1" i="0" dirty="0">
                <a:solidFill>
                  <a:srgbClr val="374151"/>
                </a:solidFill>
                <a:effectLst/>
                <a:latin typeface="Söhne"/>
              </a:rPr>
            </a:br>
            <a:br>
              <a:rPr lang="en-US" b="1" dirty="0">
                <a:solidFill>
                  <a:srgbClr val="374151"/>
                </a:solidFill>
                <a:latin typeface="Söhne"/>
              </a:rPr>
            </a:br>
            <a:r>
              <a:rPr lang="en-US" b="1" dirty="0">
                <a:solidFill>
                  <a:srgbClr val="374151"/>
                </a:solidFill>
                <a:latin typeface="Söhne"/>
              </a:rPr>
              <a:t>Lower sales months:- </a:t>
            </a:r>
            <a:r>
              <a:rPr lang="en-US" b="1" dirty="0" err="1">
                <a:solidFill>
                  <a:srgbClr val="374151"/>
                </a:solidFill>
                <a:latin typeface="Söhne"/>
              </a:rPr>
              <a:t>April,May,Nov&amp;Dec</a:t>
            </a:r>
            <a:br>
              <a:rPr lang="en-US" b="1" dirty="0">
                <a:solidFill>
                  <a:srgbClr val="374151"/>
                </a:solidFill>
                <a:latin typeface="Söhne"/>
              </a:rPr>
            </a:br>
            <a:r>
              <a:rPr lang="en-US" b="1" dirty="0">
                <a:solidFill>
                  <a:srgbClr val="374151"/>
                </a:solidFill>
                <a:latin typeface="Söhne"/>
              </a:rPr>
              <a:t>due to :- </a:t>
            </a:r>
            <a:r>
              <a:rPr lang="en-US" b="1" dirty="0">
                <a:solidFill>
                  <a:srgbClr val="374151"/>
                </a:solidFill>
                <a:latin typeface="Söhne"/>
                <a:sym typeface="Wingdings" panose="05000000000000000000" pitchFamily="2" charset="2"/>
              </a:rPr>
              <a:t></a:t>
            </a:r>
            <a:r>
              <a:rPr lang="en-US" b="1" dirty="0">
                <a:solidFill>
                  <a:srgbClr val="374151"/>
                </a:solidFill>
                <a:latin typeface="Söhne"/>
              </a:rPr>
              <a:t>post financial planning</a:t>
            </a:r>
            <a:br>
              <a:rPr lang="en-US" b="1" dirty="0">
                <a:solidFill>
                  <a:srgbClr val="374151"/>
                </a:solidFill>
                <a:latin typeface="Söhne"/>
              </a:rPr>
            </a:br>
            <a:r>
              <a:rPr lang="en-US" b="1" dirty="0">
                <a:solidFill>
                  <a:srgbClr val="374151"/>
                </a:solidFill>
                <a:latin typeface="Söhne"/>
              </a:rPr>
              <a:t>               </a:t>
            </a:r>
            <a:r>
              <a:rPr lang="en-US" b="1" dirty="0">
                <a:solidFill>
                  <a:srgbClr val="374151"/>
                </a:solidFill>
                <a:latin typeface="Söhne"/>
                <a:sym typeface="Wingdings" panose="05000000000000000000" pitchFamily="2" charset="2"/>
              </a:rPr>
              <a:t>vacation season</a:t>
            </a:r>
            <a:br>
              <a:rPr lang="en-US" b="1" dirty="0">
                <a:solidFill>
                  <a:srgbClr val="374151"/>
                </a:solidFill>
                <a:latin typeface="Söhne"/>
                <a:sym typeface="Wingdings" panose="05000000000000000000" pitchFamily="2" charset="2"/>
              </a:rPr>
            </a:br>
            <a:r>
              <a:rPr lang="en-US" b="1" dirty="0">
                <a:solidFill>
                  <a:srgbClr val="374151"/>
                </a:solidFill>
                <a:latin typeface="Söhne"/>
                <a:sym typeface="Wingdings" panose="05000000000000000000" pitchFamily="2" charset="2"/>
              </a:rPr>
              <a:t>               new model introduction next year</a:t>
            </a:r>
            <a:endParaRPr lang="en-US" b="1" i="0" dirty="0">
              <a:solidFill>
                <a:srgbClr val="374151"/>
              </a:solidFill>
              <a:effectLst/>
              <a:latin typeface="Söhne"/>
            </a:endParaRPr>
          </a:p>
          <a:p>
            <a:pPr algn="l"/>
            <a:br>
              <a:rPr lang="en-US" b="0" i="0" dirty="0">
                <a:solidFill>
                  <a:srgbClr val="374151"/>
                </a:solidFill>
                <a:effectLst/>
                <a:latin typeface="Söhne"/>
              </a:rPr>
            </a:br>
            <a:r>
              <a:rPr lang="en-US" b="0" i="0" dirty="0">
                <a:solidFill>
                  <a:srgbClr val="374151"/>
                </a:solidFill>
                <a:effectLst/>
                <a:latin typeface="Söhne"/>
              </a:rPr>
              <a:t>.</a:t>
            </a:r>
          </a:p>
        </p:txBody>
      </p:sp>
    </p:spTree>
    <p:extLst>
      <p:ext uri="{BB962C8B-B14F-4D97-AF65-F5344CB8AC3E}">
        <p14:creationId xmlns:p14="http://schemas.microsoft.com/office/powerpoint/2010/main" val="851143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red and white background&#10;&#10;Description automatically generated">
            <a:extLst>
              <a:ext uri="{FF2B5EF4-FFF2-40B4-BE49-F238E27FC236}">
                <a16:creationId xmlns:a16="http://schemas.microsoft.com/office/drawing/2014/main" id="{27D6E4AA-A23E-AE2C-50FC-3F8DDEE32BE5}"/>
              </a:ext>
            </a:extLst>
          </p:cNvPr>
          <p:cNvPicPr>
            <a:picLocks noChangeAspect="1"/>
          </p:cNvPicPr>
          <p:nvPr/>
        </p:nvPicPr>
        <p:blipFill rotWithShape="1">
          <a:blip r:embed="rId2"/>
          <a:srcRect r="5200"/>
          <a:stretch/>
        </p:blipFill>
        <p:spPr>
          <a:xfrm rot="5400000">
            <a:off x="6534792" y="1201176"/>
            <a:ext cx="6922784" cy="4390861"/>
          </a:xfrm>
          <a:prstGeom prst="rect">
            <a:avLst/>
          </a:prstGeom>
        </p:spPr>
      </p:pic>
      <p:pic>
        <p:nvPicPr>
          <p:cNvPr id="7" name="Content Placeholder 3" descr="Telangana Emblem">
            <a:extLst>
              <a:ext uri="{FF2B5EF4-FFF2-40B4-BE49-F238E27FC236}">
                <a16:creationId xmlns:a16="http://schemas.microsoft.com/office/drawing/2014/main" id="{2597AAF6-4337-249B-6293-DC05E7C0ECF1}"/>
              </a:ext>
            </a:extLst>
          </p:cNvPr>
          <p:cNvPicPr>
            <a:picLocks noChangeAspect="1"/>
          </p:cNvPicPr>
          <p:nvPr/>
        </p:nvPicPr>
        <p:blipFill>
          <a:blip r:embed="rId3"/>
          <a:stretch>
            <a:fillRect/>
          </a:stretch>
        </p:blipFill>
        <p:spPr>
          <a:xfrm>
            <a:off x="385" y="-64786"/>
            <a:ext cx="2113386" cy="2255237"/>
          </a:xfrm>
          <a:prstGeom prst="rect">
            <a:avLst/>
          </a:prstGeom>
        </p:spPr>
      </p:pic>
      <p:sp>
        <p:nvSpPr>
          <p:cNvPr id="3" name="TextBox 2">
            <a:extLst>
              <a:ext uri="{FF2B5EF4-FFF2-40B4-BE49-F238E27FC236}">
                <a16:creationId xmlns:a16="http://schemas.microsoft.com/office/drawing/2014/main" id="{305FA1D3-0356-812B-7755-1DE2481B5AED}"/>
              </a:ext>
            </a:extLst>
          </p:cNvPr>
          <p:cNvSpPr txBox="1"/>
          <p:nvPr/>
        </p:nvSpPr>
        <p:spPr>
          <a:xfrm>
            <a:off x="2278741" y="473279"/>
            <a:ext cx="9144001" cy="1200329"/>
          </a:xfrm>
          <a:prstGeom prst="rect">
            <a:avLst/>
          </a:prstGeom>
          <a:noFill/>
        </p:spPr>
        <p:txBody>
          <a:bodyPr wrap="square">
            <a:spAutoFit/>
          </a:bodyPr>
          <a:lstStyle/>
          <a:p>
            <a:r>
              <a:rPr lang="en-US" b="1" dirty="0"/>
              <a:t>How does the distribution of vehicles vary by vehicle class (</a:t>
            </a:r>
            <a:r>
              <a:rPr lang="en-US" b="1" dirty="0" err="1"/>
              <a:t>MotorCycle</a:t>
            </a:r>
            <a:r>
              <a:rPr lang="en-US" b="1" dirty="0"/>
              <a:t>, </a:t>
            </a:r>
            <a:r>
              <a:rPr lang="en-US" b="1" dirty="0" err="1"/>
              <a:t>MotorCar</a:t>
            </a:r>
            <a:r>
              <a:rPr lang="en-US" b="1" dirty="0"/>
              <a:t>, </a:t>
            </a:r>
            <a:r>
              <a:rPr lang="en-US" b="1" dirty="0" err="1"/>
              <a:t>AutoRickshaw</a:t>
            </a:r>
            <a:r>
              <a:rPr lang="en-US" b="1" dirty="0"/>
              <a:t>, Agriculture) across different districts? Are there any districts with a predominant preference for a specific vehicle class? Consider FY 2022 for analysis</a:t>
            </a:r>
            <a:r>
              <a:rPr lang="en-US" dirty="0"/>
              <a:t>.</a:t>
            </a:r>
            <a:endParaRPr lang="en-IN" dirty="0"/>
          </a:p>
        </p:txBody>
      </p:sp>
      <p:pic>
        <p:nvPicPr>
          <p:cNvPr id="1025" name="Picture 1" descr="Sum of vehicleClass_Agriculture by district">
            <a:extLst>
              <a:ext uri="{FF2B5EF4-FFF2-40B4-BE49-F238E27FC236}">
                <a16:creationId xmlns:a16="http://schemas.microsoft.com/office/drawing/2014/main" id="{7FFD208B-86BF-F4DF-6EC7-8F1899DB2A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8927"/>
          <a:stretch/>
        </p:blipFill>
        <p:spPr bwMode="auto">
          <a:xfrm>
            <a:off x="104191" y="4860921"/>
            <a:ext cx="3467684" cy="19698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24ACC91-A1B6-36B9-6F3B-8B46642D29C7}"/>
              </a:ext>
            </a:extLst>
          </p:cNvPr>
          <p:cNvSpPr txBox="1"/>
          <p:nvPr/>
        </p:nvSpPr>
        <p:spPr>
          <a:xfrm>
            <a:off x="226974" y="4527238"/>
            <a:ext cx="4807605" cy="369332"/>
          </a:xfrm>
          <a:prstGeom prst="rect">
            <a:avLst/>
          </a:prstGeom>
          <a:noFill/>
        </p:spPr>
        <p:txBody>
          <a:bodyPr wrap="square" rtlCol="0">
            <a:spAutoFit/>
          </a:bodyPr>
          <a:lstStyle/>
          <a:p>
            <a:r>
              <a:rPr lang="en-US" b="1" u="sng" dirty="0"/>
              <a:t>AGRICULTURE  VEHICLES</a:t>
            </a:r>
            <a:endParaRPr lang="en-IN" b="1" u="sng" dirty="0"/>
          </a:p>
        </p:txBody>
      </p:sp>
      <p:pic>
        <p:nvPicPr>
          <p:cNvPr id="12" name="Picture 1" descr="Agriculture-Class, AutoRickshaw, MotorCar, MotorCycle and others">
            <a:extLst>
              <a:ext uri="{FF2B5EF4-FFF2-40B4-BE49-F238E27FC236}">
                <a16:creationId xmlns:a16="http://schemas.microsoft.com/office/drawing/2014/main" id="{1ECA5560-5C92-5413-017F-4F465F8FD7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023" y="2051241"/>
            <a:ext cx="2800878" cy="184448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A148BE1-53A7-D852-F192-8E8212BD40A0}"/>
              </a:ext>
            </a:extLst>
          </p:cNvPr>
          <p:cNvSpPr txBox="1"/>
          <p:nvPr/>
        </p:nvSpPr>
        <p:spPr>
          <a:xfrm>
            <a:off x="3694658" y="1865146"/>
            <a:ext cx="6102350" cy="4801314"/>
          </a:xfrm>
          <a:prstGeom prst="rect">
            <a:avLst/>
          </a:prstGeom>
          <a:noFill/>
        </p:spPr>
        <p:txBody>
          <a:bodyPr wrap="square">
            <a:spAutoFit/>
          </a:bodyPr>
          <a:lstStyle/>
          <a:p>
            <a:r>
              <a:rPr lang="en-US" b="0" i="0" dirty="0">
                <a:solidFill>
                  <a:srgbClr val="000000"/>
                </a:solidFill>
                <a:effectLst/>
                <a:latin typeface="Roboto" panose="02000000000000000000" pitchFamily="2" charset="0"/>
              </a:rPr>
              <a:t>Motorcycles: Motorcycles are the most popular vehicle class in all districts, accounting for over 50% of total vehicle sales in most districts.</a:t>
            </a:r>
            <a:br>
              <a:rPr lang="en-US" b="0" i="0" dirty="0">
                <a:solidFill>
                  <a:srgbClr val="000000"/>
                </a:solidFill>
                <a:effectLst/>
                <a:latin typeface="Roboto" panose="02000000000000000000" pitchFamily="2" charset="0"/>
              </a:rPr>
            </a:br>
            <a:br>
              <a:rPr lang="en-US" dirty="0">
                <a:solidFill>
                  <a:srgbClr val="000000"/>
                </a:solidFill>
                <a:latin typeface="Roboto" panose="02000000000000000000" pitchFamily="2" charset="0"/>
              </a:rPr>
            </a:br>
            <a:br>
              <a:rPr lang="en-US" dirty="0">
                <a:solidFill>
                  <a:srgbClr val="000000"/>
                </a:solidFill>
                <a:latin typeface="Roboto" panose="02000000000000000000" pitchFamily="2" charset="0"/>
              </a:rPr>
            </a:br>
            <a:br>
              <a:rPr lang="en-US" dirty="0">
                <a:solidFill>
                  <a:srgbClr val="000000"/>
                </a:solidFill>
                <a:latin typeface="Roboto" panose="02000000000000000000" pitchFamily="2" charset="0"/>
              </a:rPr>
            </a:br>
            <a:br>
              <a:rPr lang="en-US" dirty="0">
                <a:solidFill>
                  <a:srgbClr val="000000"/>
                </a:solidFill>
                <a:latin typeface="Roboto" panose="02000000000000000000" pitchFamily="2" charset="0"/>
              </a:rPr>
            </a:br>
            <a:br>
              <a:rPr lang="en-US" dirty="0">
                <a:solidFill>
                  <a:srgbClr val="000000"/>
                </a:solidFill>
                <a:latin typeface="Roboto" panose="02000000000000000000" pitchFamily="2" charset="0"/>
              </a:rPr>
            </a:br>
            <a:br>
              <a:rPr lang="en-US" dirty="0">
                <a:solidFill>
                  <a:srgbClr val="000000"/>
                </a:solidFill>
                <a:latin typeface="Roboto" panose="02000000000000000000" pitchFamily="2" charset="0"/>
              </a:rPr>
            </a:br>
            <a:br>
              <a:rPr lang="en-US" dirty="0">
                <a:solidFill>
                  <a:srgbClr val="000000"/>
                </a:solidFill>
                <a:latin typeface="Roboto" panose="02000000000000000000" pitchFamily="2" charset="0"/>
              </a:rPr>
            </a:br>
            <a:br>
              <a:rPr lang="en-US" dirty="0">
                <a:solidFill>
                  <a:srgbClr val="000000"/>
                </a:solidFill>
                <a:latin typeface="Roboto" panose="02000000000000000000" pitchFamily="2" charset="0"/>
              </a:rPr>
            </a:br>
            <a:r>
              <a:rPr lang="en-US" b="0" i="0" dirty="0">
                <a:solidFill>
                  <a:srgbClr val="000000"/>
                </a:solidFill>
                <a:effectLst/>
                <a:latin typeface="Roboto" panose="02000000000000000000" pitchFamily="2" charset="0"/>
              </a:rPr>
              <a:t>Agricultural vehicles: Agricultural vehicles are more popular in rural districts, accounting for up to 10% of total vehicle sales in some districts.</a:t>
            </a:r>
            <a:br>
              <a:rPr lang="en-US" b="0" i="0" dirty="0">
                <a:solidFill>
                  <a:srgbClr val="000000"/>
                </a:solidFill>
                <a:effectLst/>
                <a:latin typeface="Roboto" panose="02000000000000000000" pitchFamily="2" charset="0"/>
              </a:rPr>
            </a:br>
            <a:br>
              <a:rPr lang="en-US" b="0" i="0" dirty="0">
                <a:solidFill>
                  <a:srgbClr val="000000"/>
                </a:solidFill>
                <a:effectLst/>
                <a:latin typeface="Roboto" panose="02000000000000000000" pitchFamily="2" charset="0"/>
              </a:rPr>
            </a:br>
            <a:br>
              <a:rPr lang="en-US" b="0" i="0" dirty="0">
                <a:solidFill>
                  <a:srgbClr val="000000"/>
                </a:solidFill>
                <a:effectLst/>
                <a:latin typeface="Roboto" panose="02000000000000000000" pitchFamily="2" charset="0"/>
              </a:rPr>
            </a:br>
            <a:r>
              <a:rPr lang="en-US" b="0" i="0" dirty="0">
                <a:solidFill>
                  <a:srgbClr val="000000"/>
                </a:solidFill>
                <a:effectLst/>
                <a:latin typeface="Roboto" panose="02000000000000000000" pitchFamily="2" charset="0"/>
              </a:rPr>
              <a:t> </a:t>
            </a:r>
            <a:endParaRPr lang="en-IN" dirty="0"/>
          </a:p>
        </p:txBody>
      </p:sp>
    </p:spTree>
    <p:extLst>
      <p:ext uri="{BB962C8B-B14F-4D97-AF65-F5344CB8AC3E}">
        <p14:creationId xmlns:p14="http://schemas.microsoft.com/office/powerpoint/2010/main" val="1508106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red and white background&#10;&#10;Description automatically generated">
            <a:extLst>
              <a:ext uri="{FF2B5EF4-FFF2-40B4-BE49-F238E27FC236}">
                <a16:creationId xmlns:a16="http://schemas.microsoft.com/office/drawing/2014/main" id="{27D6E4AA-A23E-AE2C-50FC-3F8DDEE32BE5}"/>
              </a:ext>
            </a:extLst>
          </p:cNvPr>
          <p:cNvPicPr>
            <a:picLocks noChangeAspect="1"/>
          </p:cNvPicPr>
          <p:nvPr/>
        </p:nvPicPr>
        <p:blipFill rotWithShape="1">
          <a:blip r:embed="rId2"/>
          <a:srcRect r="5200"/>
          <a:stretch/>
        </p:blipFill>
        <p:spPr>
          <a:xfrm rot="5400000">
            <a:off x="6588115" y="1254116"/>
            <a:ext cx="6857998" cy="4349770"/>
          </a:xfrm>
          <a:prstGeom prst="rect">
            <a:avLst/>
          </a:prstGeom>
        </p:spPr>
      </p:pic>
      <p:pic>
        <p:nvPicPr>
          <p:cNvPr id="7" name="Content Placeholder 3" descr="Telangana Emblem">
            <a:extLst>
              <a:ext uri="{FF2B5EF4-FFF2-40B4-BE49-F238E27FC236}">
                <a16:creationId xmlns:a16="http://schemas.microsoft.com/office/drawing/2014/main" id="{2597AAF6-4337-249B-6293-DC05E7C0ECF1}"/>
              </a:ext>
            </a:extLst>
          </p:cNvPr>
          <p:cNvPicPr>
            <a:picLocks noChangeAspect="1"/>
          </p:cNvPicPr>
          <p:nvPr/>
        </p:nvPicPr>
        <p:blipFill>
          <a:blip r:embed="rId3"/>
          <a:stretch>
            <a:fillRect/>
          </a:stretch>
        </p:blipFill>
        <p:spPr>
          <a:xfrm>
            <a:off x="385" y="-64786"/>
            <a:ext cx="2113386" cy="2255237"/>
          </a:xfrm>
          <a:prstGeom prst="rect">
            <a:avLst/>
          </a:prstGeom>
        </p:spPr>
      </p:pic>
      <p:pic>
        <p:nvPicPr>
          <p:cNvPr id="2" name="Picture 3" descr="Sum of vehicleClass_MotorCar by district">
            <a:extLst>
              <a:ext uri="{FF2B5EF4-FFF2-40B4-BE49-F238E27FC236}">
                <a16:creationId xmlns:a16="http://schemas.microsoft.com/office/drawing/2014/main" id="{487375A0-A066-3EB8-61A9-A314846CDF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157"/>
          <a:stretch/>
        </p:blipFill>
        <p:spPr bwMode="auto">
          <a:xfrm>
            <a:off x="7842229" y="1139146"/>
            <a:ext cx="3672116" cy="18481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41CC725-7273-2AAD-5BB3-DB7DD176584F}"/>
              </a:ext>
            </a:extLst>
          </p:cNvPr>
          <p:cNvSpPr txBox="1"/>
          <p:nvPr/>
        </p:nvSpPr>
        <p:spPr>
          <a:xfrm>
            <a:off x="8960219" y="693500"/>
            <a:ext cx="4991100" cy="369332"/>
          </a:xfrm>
          <a:prstGeom prst="rect">
            <a:avLst/>
          </a:prstGeom>
          <a:noFill/>
        </p:spPr>
        <p:txBody>
          <a:bodyPr wrap="square" rtlCol="0">
            <a:spAutoFit/>
          </a:bodyPr>
          <a:lstStyle/>
          <a:p>
            <a:r>
              <a:rPr lang="en-US" b="1" dirty="0"/>
              <a:t>MOTOR CARS</a:t>
            </a:r>
            <a:endParaRPr lang="en-IN" b="1" dirty="0"/>
          </a:p>
        </p:txBody>
      </p:sp>
      <p:pic>
        <p:nvPicPr>
          <p:cNvPr id="6" name="Picture 2" descr="Sum of vehicleClass_AutoRickshaw by district">
            <a:extLst>
              <a:ext uri="{FF2B5EF4-FFF2-40B4-BE49-F238E27FC236}">
                <a16:creationId xmlns:a16="http://schemas.microsoft.com/office/drawing/2014/main" id="{437B6592-BBD7-8A19-DD8C-C0C6792A2D6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420"/>
          <a:stretch/>
        </p:blipFill>
        <p:spPr bwMode="auto">
          <a:xfrm>
            <a:off x="170482" y="2828381"/>
            <a:ext cx="4575337" cy="214462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465BE5B-9527-1481-ECB1-1464542515B7}"/>
              </a:ext>
            </a:extLst>
          </p:cNvPr>
          <p:cNvSpPr txBox="1"/>
          <p:nvPr/>
        </p:nvSpPr>
        <p:spPr>
          <a:xfrm>
            <a:off x="384200" y="2520297"/>
            <a:ext cx="4807605" cy="369332"/>
          </a:xfrm>
          <a:prstGeom prst="rect">
            <a:avLst/>
          </a:prstGeom>
          <a:noFill/>
        </p:spPr>
        <p:txBody>
          <a:bodyPr wrap="square" rtlCol="0">
            <a:spAutoFit/>
          </a:bodyPr>
          <a:lstStyle/>
          <a:p>
            <a:r>
              <a:rPr lang="en-US" b="1" u="sng" dirty="0"/>
              <a:t>AUTORICKSHAWS</a:t>
            </a:r>
            <a:endParaRPr lang="en-IN" b="1" u="sng" dirty="0"/>
          </a:p>
        </p:txBody>
      </p:sp>
      <p:sp>
        <p:nvSpPr>
          <p:cNvPr id="10" name="TextBox 9">
            <a:extLst>
              <a:ext uri="{FF2B5EF4-FFF2-40B4-BE49-F238E27FC236}">
                <a16:creationId xmlns:a16="http://schemas.microsoft.com/office/drawing/2014/main" id="{A4B94850-B241-1C48-5E88-37099D09CBC1}"/>
              </a:ext>
            </a:extLst>
          </p:cNvPr>
          <p:cNvSpPr txBox="1"/>
          <p:nvPr/>
        </p:nvSpPr>
        <p:spPr>
          <a:xfrm>
            <a:off x="2059785" y="1334825"/>
            <a:ext cx="6102350" cy="923330"/>
          </a:xfrm>
          <a:prstGeom prst="rect">
            <a:avLst/>
          </a:prstGeom>
          <a:noFill/>
        </p:spPr>
        <p:txBody>
          <a:bodyPr wrap="square">
            <a:spAutoFit/>
          </a:bodyPr>
          <a:lstStyle/>
          <a:p>
            <a:r>
              <a:rPr lang="en-US" b="0" i="0" dirty="0">
                <a:solidFill>
                  <a:srgbClr val="000000"/>
                </a:solidFill>
                <a:effectLst/>
                <a:latin typeface="Roboto" panose="02000000000000000000" pitchFamily="2" charset="0"/>
              </a:rPr>
              <a:t>Motorcars: Motorcars are the second most popular vehicle class in most districts, accounting for between 20% and 30% of total vehicle sales. </a:t>
            </a:r>
            <a:endParaRPr lang="en-IN" dirty="0"/>
          </a:p>
        </p:txBody>
      </p:sp>
      <p:sp>
        <p:nvSpPr>
          <p:cNvPr id="12" name="TextBox 11">
            <a:extLst>
              <a:ext uri="{FF2B5EF4-FFF2-40B4-BE49-F238E27FC236}">
                <a16:creationId xmlns:a16="http://schemas.microsoft.com/office/drawing/2014/main" id="{95E94DB9-38E6-06A1-D20C-DECF6BEF0CB9}"/>
              </a:ext>
            </a:extLst>
          </p:cNvPr>
          <p:cNvSpPr txBox="1"/>
          <p:nvPr/>
        </p:nvSpPr>
        <p:spPr>
          <a:xfrm>
            <a:off x="5191805" y="3387951"/>
            <a:ext cx="6102350" cy="923330"/>
          </a:xfrm>
          <a:prstGeom prst="rect">
            <a:avLst/>
          </a:prstGeom>
          <a:noFill/>
        </p:spPr>
        <p:txBody>
          <a:bodyPr wrap="square">
            <a:spAutoFit/>
          </a:bodyPr>
          <a:lstStyle/>
          <a:p>
            <a:r>
              <a:rPr lang="en-US" b="0" i="0" dirty="0">
                <a:solidFill>
                  <a:srgbClr val="000000"/>
                </a:solidFill>
                <a:effectLst/>
                <a:latin typeface="Roboto" panose="02000000000000000000" pitchFamily="2" charset="0"/>
              </a:rPr>
              <a:t> Autorickshaws: Autorickshaws are more popular in urban districts, accounting for up to 10% of total vehicle sales in some districts. </a:t>
            </a:r>
            <a:endParaRPr lang="en-IN" dirty="0"/>
          </a:p>
        </p:txBody>
      </p:sp>
      <p:sp>
        <p:nvSpPr>
          <p:cNvPr id="14" name="TextBox 13">
            <a:extLst>
              <a:ext uri="{FF2B5EF4-FFF2-40B4-BE49-F238E27FC236}">
                <a16:creationId xmlns:a16="http://schemas.microsoft.com/office/drawing/2014/main" id="{73556931-421B-0014-88AB-8CE6D597461B}"/>
              </a:ext>
            </a:extLst>
          </p:cNvPr>
          <p:cNvSpPr txBox="1"/>
          <p:nvPr/>
        </p:nvSpPr>
        <p:spPr>
          <a:xfrm>
            <a:off x="-1" y="5087142"/>
            <a:ext cx="11514345" cy="1477328"/>
          </a:xfrm>
          <a:prstGeom prst="rect">
            <a:avLst/>
          </a:prstGeom>
          <a:noFill/>
        </p:spPr>
        <p:txBody>
          <a:bodyPr wrap="square">
            <a:spAutoFit/>
          </a:bodyPr>
          <a:lstStyle/>
          <a:p>
            <a:r>
              <a:rPr lang="en-US" b="0" i="0" dirty="0">
                <a:solidFill>
                  <a:srgbClr val="000000"/>
                </a:solidFill>
                <a:effectLst/>
                <a:latin typeface="Roboto" panose="02000000000000000000" pitchFamily="2" charset="0"/>
              </a:rPr>
              <a:t> There are no districts with a predominant preference for a specific vehicle class. However, there are some districts where certain vehicle classes are more popular than others. For example, the districts of Ranga Reddy, </a:t>
            </a:r>
            <a:r>
              <a:rPr lang="en-US" b="0" i="0" dirty="0" err="1">
                <a:solidFill>
                  <a:srgbClr val="000000"/>
                </a:solidFill>
                <a:effectLst/>
                <a:latin typeface="Roboto" panose="02000000000000000000" pitchFamily="2" charset="0"/>
              </a:rPr>
              <a:t>Medchal</a:t>
            </a:r>
            <a:r>
              <a:rPr lang="en-US" b="0" i="0" dirty="0">
                <a:solidFill>
                  <a:srgbClr val="000000"/>
                </a:solidFill>
                <a:effectLst/>
                <a:latin typeface="Roboto" panose="02000000000000000000" pitchFamily="2" charset="0"/>
              </a:rPr>
              <a:t>, and Hyderabad have a higher proportion of motorcars than other districts. The districts of Adilabad, Nirmal, and </a:t>
            </a:r>
            <a:r>
              <a:rPr lang="en-US" b="0" i="0" dirty="0" err="1">
                <a:solidFill>
                  <a:srgbClr val="000000"/>
                </a:solidFill>
                <a:effectLst/>
                <a:latin typeface="Roboto" panose="02000000000000000000" pitchFamily="2" charset="0"/>
              </a:rPr>
              <a:t>Jogulamba</a:t>
            </a:r>
            <a:r>
              <a:rPr lang="en-US" b="0" i="0" dirty="0">
                <a:solidFill>
                  <a:srgbClr val="000000"/>
                </a:solidFill>
                <a:effectLst/>
                <a:latin typeface="Roboto" panose="02000000000000000000" pitchFamily="2" charset="0"/>
              </a:rPr>
              <a:t> Gadwal have a higher proportion of agricultural vehicles than other districts and autorickshaws are predominant in urban cities  </a:t>
            </a:r>
            <a:endParaRPr lang="en-IN" dirty="0"/>
          </a:p>
        </p:txBody>
      </p:sp>
    </p:spTree>
    <p:extLst>
      <p:ext uri="{BB962C8B-B14F-4D97-AF65-F5344CB8AC3E}">
        <p14:creationId xmlns:p14="http://schemas.microsoft.com/office/powerpoint/2010/main" val="1072054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red and white background&#10;&#10;Description automatically generated">
            <a:extLst>
              <a:ext uri="{FF2B5EF4-FFF2-40B4-BE49-F238E27FC236}">
                <a16:creationId xmlns:a16="http://schemas.microsoft.com/office/drawing/2014/main" id="{27D6E4AA-A23E-AE2C-50FC-3F8DDEE32BE5}"/>
              </a:ext>
            </a:extLst>
          </p:cNvPr>
          <p:cNvPicPr>
            <a:picLocks noChangeAspect="1"/>
          </p:cNvPicPr>
          <p:nvPr/>
        </p:nvPicPr>
        <p:blipFill rotWithShape="1">
          <a:blip r:embed="rId2"/>
          <a:srcRect r="5200"/>
          <a:stretch/>
        </p:blipFill>
        <p:spPr>
          <a:xfrm rot="5400000">
            <a:off x="7122973" y="1392377"/>
            <a:ext cx="6858000" cy="4073245"/>
          </a:xfrm>
          <a:prstGeom prst="rect">
            <a:avLst/>
          </a:prstGeom>
        </p:spPr>
      </p:pic>
      <p:pic>
        <p:nvPicPr>
          <p:cNvPr id="7" name="Content Placeholder 3" descr="Telangana Emblem">
            <a:extLst>
              <a:ext uri="{FF2B5EF4-FFF2-40B4-BE49-F238E27FC236}">
                <a16:creationId xmlns:a16="http://schemas.microsoft.com/office/drawing/2014/main" id="{2597AAF6-4337-249B-6293-DC05E7C0ECF1}"/>
              </a:ext>
            </a:extLst>
          </p:cNvPr>
          <p:cNvPicPr>
            <a:picLocks noChangeAspect="1"/>
          </p:cNvPicPr>
          <p:nvPr/>
        </p:nvPicPr>
        <p:blipFill>
          <a:blip r:embed="rId3"/>
          <a:stretch>
            <a:fillRect/>
          </a:stretch>
        </p:blipFill>
        <p:spPr>
          <a:xfrm>
            <a:off x="385" y="-64786"/>
            <a:ext cx="2113386" cy="2255237"/>
          </a:xfrm>
          <a:prstGeom prst="rect">
            <a:avLst/>
          </a:prstGeom>
        </p:spPr>
      </p:pic>
      <p:sp>
        <p:nvSpPr>
          <p:cNvPr id="6" name="TextBox 5">
            <a:extLst>
              <a:ext uri="{FF2B5EF4-FFF2-40B4-BE49-F238E27FC236}">
                <a16:creationId xmlns:a16="http://schemas.microsoft.com/office/drawing/2014/main" id="{703DBC90-67D3-1D65-581E-1065A5D7E432}"/>
              </a:ext>
            </a:extLst>
          </p:cNvPr>
          <p:cNvSpPr txBox="1"/>
          <p:nvPr/>
        </p:nvSpPr>
        <p:spPr>
          <a:xfrm>
            <a:off x="2235200" y="860336"/>
            <a:ext cx="7772400" cy="1200329"/>
          </a:xfrm>
          <a:prstGeom prst="rect">
            <a:avLst/>
          </a:prstGeom>
          <a:noFill/>
        </p:spPr>
        <p:txBody>
          <a:bodyPr wrap="square">
            <a:spAutoFit/>
          </a:bodyPr>
          <a:lstStyle/>
          <a:p>
            <a:r>
              <a:rPr lang="en-US" dirty="0"/>
              <a:t> </a:t>
            </a:r>
            <a:r>
              <a:rPr lang="en-US" b="1" dirty="0"/>
              <a:t>List down the top 3 and bottom 3 districts that have shown the highest and lowest vehicle sales growth during FY 2022 compared to FY 2021? (Consider and compare categories: Petrol, Diesel and Electric)</a:t>
            </a:r>
            <a:endParaRPr lang="en-IN" b="1" dirty="0"/>
          </a:p>
        </p:txBody>
      </p:sp>
      <p:pic>
        <p:nvPicPr>
          <p:cNvPr id="2049" name="Picture 1" descr="YOY_Electric by district">
            <a:extLst>
              <a:ext uri="{FF2B5EF4-FFF2-40B4-BE49-F238E27FC236}">
                <a16:creationId xmlns:a16="http://schemas.microsoft.com/office/drawing/2014/main" id="{FC1D10B5-241D-50B8-B27F-F1F569A63E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956"/>
          <a:stretch/>
        </p:blipFill>
        <p:spPr bwMode="auto">
          <a:xfrm>
            <a:off x="239793" y="3429000"/>
            <a:ext cx="8185933" cy="299956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 Power BI visual">
            <a:extLst>
              <a:ext uri="{FF2B5EF4-FFF2-40B4-BE49-F238E27FC236}">
                <a16:creationId xmlns:a16="http://schemas.microsoft.com/office/drawing/2014/main" id="{9F3F6C75-C7BD-3AB0-E62E-BD3C9D6F3BF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9061" r="27219" b="20175"/>
          <a:stretch/>
        </p:blipFill>
        <p:spPr bwMode="auto">
          <a:xfrm>
            <a:off x="8832850" y="2806700"/>
            <a:ext cx="2343150" cy="10541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Power BI visual">
            <a:extLst>
              <a:ext uri="{FF2B5EF4-FFF2-40B4-BE49-F238E27FC236}">
                <a16:creationId xmlns:a16="http://schemas.microsoft.com/office/drawing/2014/main" id="{5F59A187-0A6F-47C5-3849-BD69D97C4DA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3911" r="31033" b="20574"/>
          <a:stretch/>
        </p:blipFill>
        <p:spPr bwMode="auto">
          <a:xfrm>
            <a:off x="8589963" y="4797337"/>
            <a:ext cx="1951038" cy="120032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22822F5-4A8D-FC91-A2C7-6B0D97665924}"/>
              </a:ext>
            </a:extLst>
          </p:cNvPr>
          <p:cNvSpPr txBox="1"/>
          <p:nvPr/>
        </p:nvSpPr>
        <p:spPr>
          <a:xfrm>
            <a:off x="279400" y="3004789"/>
            <a:ext cx="6007100" cy="369332"/>
          </a:xfrm>
          <a:prstGeom prst="rect">
            <a:avLst/>
          </a:prstGeom>
          <a:noFill/>
        </p:spPr>
        <p:txBody>
          <a:bodyPr wrap="square" rtlCol="0">
            <a:spAutoFit/>
          </a:bodyPr>
          <a:lstStyle/>
          <a:p>
            <a:r>
              <a:rPr lang="en-US" b="1" dirty="0">
                <a:latin typeface="+mj-lt"/>
              </a:rPr>
              <a:t>YoY Electric Vehicles Sales</a:t>
            </a:r>
            <a:endParaRPr lang="en-IN" b="1" dirty="0">
              <a:latin typeface="+mj-lt"/>
            </a:endParaRPr>
          </a:p>
        </p:txBody>
      </p:sp>
      <p:sp>
        <p:nvSpPr>
          <p:cNvPr id="15" name="TextBox 14">
            <a:extLst>
              <a:ext uri="{FF2B5EF4-FFF2-40B4-BE49-F238E27FC236}">
                <a16:creationId xmlns:a16="http://schemas.microsoft.com/office/drawing/2014/main" id="{BEB878A1-D0DE-5777-535C-C399CB7A56A7}"/>
              </a:ext>
            </a:extLst>
          </p:cNvPr>
          <p:cNvSpPr txBox="1"/>
          <p:nvPr/>
        </p:nvSpPr>
        <p:spPr>
          <a:xfrm>
            <a:off x="9163774" y="2443419"/>
            <a:ext cx="2713037" cy="369332"/>
          </a:xfrm>
          <a:prstGeom prst="rect">
            <a:avLst/>
          </a:prstGeom>
          <a:noFill/>
        </p:spPr>
        <p:txBody>
          <a:bodyPr wrap="square" rtlCol="0">
            <a:spAutoFit/>
          </a:bodyPr>
          <a:lstStyle/>
          <a:p>
            <a:r>
              <a:rPr lang="en-US" b="1" dirty="0"/>
              <a:t>Top 3 Districts</a:t>
            </a:r>
            <a:endParaRPr lang="en-IN" b="1" dirty="0"/>
          </a:p>
        </p:txBody>
      </p:sp>
      <p:sp>
        <p:nvSpPr>
          <p:cNvPr id="17" name="TextBox 16">
            <a:extLst>
              <a:ext uri="{FF2B5EF4-FFF2-40B4-BE49-F238E27FC236}">
                <a16:creationId xmlns:a16="http://schemas.microsoft.com/office/drawing/2014/main" id="{D5175929-A8B8-85F0-624C-4E90E2F3B486}"/>
              </a:ext>
            </a:extLst>
          </p:cNvPr>
          <p:cNvSpPr txBox="1"/>
          <p:nvPr/>
        </p:nvSpPr>
        <p:spPr>
          <a:xfrm>
            <a:off x="8589963" y="4466043"/>
            <a:ext cx="2713037" cy="369332"/>
          </a:xfrm>
          <a:prstGeom prst="rect">
            <a:avLst/>
          </a:prstGeom>
          <a:noFill/>
        </p:spPr>
        <p:txBody>
          <a:bodyPr wrap="square" rtlCol="0">
            <a:spAutoFit/>
          </a:bodyPr>
          <a:lstStyle/>
          <a:p>
            <a:r>
              <a:rPr lang="en-US" b="1" dirty="0"/>
              <a:t>Bottom 3 Districts</a:t>
            </a:r>
            <a:endParaRPr lang="en-IN" b="1" dirty="0"/>
          </a:p>
        </p:txBody>
      </p:sp>
      <p:pic>
        <p:nvPicPr>
          <p:cNvPr id="2051" name="Picture 3" descr="A Power BI visual">
            <a:extLst>
              <a:ext uri="{FF2B5EF4-FFF2-40B4-BE49-F238E27FC236}">
                <a16:creationId xmlns:a16="http://schemas.microsoft.com/office/drawing/2014/main" id="{181DC13B-DAF9-DCF0-13F8-72343FEC5D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3219450" cy="207645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A Power BI visual">
            <a:extLst>
              <a:ext uri="{FF2B5EF4-FFF2-40B4-BE49-F238E27FC236}">
                <a16:creationId xmlns:a16="http://schemas.microsoft.com/office/drawing/2014/main" id="{B133CCF0-6014-8BCB-CAB8-97CC111BA6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2828925" cy="2162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7763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red and white background&#10;&#10;Description automatically generated">
            <a:extLst>
              <a:ext uri="{FF2B5EF4-FFF2-40B4-BE49-F238E27FC236}">
                <a16:creationId xmlns:a16="http://schemas.microsoft.com/office/drawing/2014/main" id="{27D6E4AA-A23E-AE2C-50FC-3F8DDEE32BE5}"/>
              </a:ext>
            </a:extLst>
          </p:cNvPr>
          <p:cNvPicPr>
            <a:picLocks noChangeAspect="1"/>
          </p:cNvPicPr>
          <p:nvPr/>
        </p:nvPicPr>
        <p:blipFill rotWithShape="1">
          <a:blip r:embed="rId2"/>
          <a:srcRect r="5200"/>
          <a:stretch/>
        </p:blipFill>
        <p:spPr>
          <a:xfrm rot="5400000">
            <a:off x="7197585" y="1324115"/>
            <a:ext cx="6858000" cy="4073245"/>
          </a:xfrm>
          <a:prstGeom prst="rect">
            <a:avLst/>
          </a:prstGeom>
        </p:spPr>
      </p:pic>
      <p:pic>
        <p:nvPicPr>
          <p:cNvPr id="7" name="Content Placeholder 3" descr="Telangana Emblem">
            <a:extLst>
              <a:ext uri="{FF2B5EF4-FFF2-40B4-BE49-F238E27FC236}">
                <a16:creationId xmlns:a16="http://schemas.microsoft.com/office/drawing/2014/main" id="{2597AAF6-4337-249B-6293-DC05E7C0ECF1}"/>
              </a:ext>
            </a:extLst>
          </p:cNvPr>
          <p:cNvPicPr>
            <a:picLocks noChangeAspect="1"/>
          </p:cNvPicPr>
          <p:nvPr/>
        </p:nvPicPr>
        <p:blipFill>
          <a:blip r:embed="rId3"/>
          <a:stretch>
            <a:fillRect/>
          </a:stretch>
        </p:blipFill>
        <p:spPr>
          <a:xfrm>
            <a:off x="385" y="-64786"/>
            <a:ext cx="2113386" cy="2255237"/>
          </a:xfrm>
          <a:prstGeom prst="rect">
            <a:avLst/>
          </a:prstGeom>
        </p:spPr>
      </p:pic>
      <p:sp>
        <p:nvSpPr>
          <p:cNvPr id="6" name="TextBox 5">
            <a:extLst>
              <a:ext uri="{FF2B5EF4-FFF2-40B4-BE49-F238E27FC236}">
                <a16:creationId xmlns:a16="http://schemas.microsoft.com/office/drawing/2014/main" id="{703DBC90-67D3-1D65-581E-1065A5D7E432}"/>
              </a:ext>
            </a:extLst>
          </p:cNvPr>
          <p:cNvSpPr txBox="1"/>
          <p:nvPr/>
        </p:nvSpPr>
        <p:spPr>
          <a:xfrm>
            <a:off x="2235200" y="860336"/>
            <a:ext cx="7772400" cy="1200329"/>
          </a:xfrm>
          <a:prstGeom prst="rect">
            <a:avLst/>
          </a:prstGeom>
          <a:noFill/>
        </p:spPr>
        <p:txBody>
          <a:bodyPr wrap="square">
            <a:spAutoFit/>
          </a:bodyPr>
          <a:lstStyle/>
          <a:p>
            <a:r>
              <a:rPr lang="en-US" dirty="0"/>
              <a:t> </a:t>
            </a:r>
            <a:r>
              <a:rPr lang="en-US" b="1" dirty="0"/>
              <a:t>List down the top 3 and bottom 3 districts that have shown the highest and lowest vehicle sales growth during FY 2022 compared to FY 2021? (Consider and compare categories: Petrol, Diesel and Electric)</a:t>
            </a:r>
            <a:endParaRPr lang="en-IN" b="1" dirty="0"/>
          </a:p>
        </p:txBody>
      </p:sp>
      <p:sp>
        <p:nvSpPr>
          <p:cNvPr id="14" name="TextBox 13">
            <a:extLst>
              <a:ext uri="{FF2B5EF4-FFF2-40B4-BE49-F238E27FC236}">
                <a16:creationId xmlns:a16="http://schemas.microsoft.com/office/drawing/2014/main" id="{A22822F5-4A8D-FC91-A2C7-6B0D97665924}"/>
              </a:ext>
            </a:extLst>
          </p:cNvPr>
          <p:cNvSpPr txBox="1"/>
          <p:nvPr/>
        </p:nvSpPr>
        <p:spPr>
          <a:xfrm>
            <a:off x="315189" y="2221596"/>
            <a:ext cx="6007100" cy="369332"/>
          </a:xfrm>
          <a:prstGeom prst="rect">
            <a:avLst/>
          </a:prstGeom>
          <a:noFill/>
        </p:spPr>
        <p:txBody>
          <a:bodyPr wrap="square" rtlCol="0">
            <a:spAutoFit/>
          </a:bodyPr>
          <a:lstStyle/>
          <a:p>
            <a:r>
              <a:rPr lang="en-US" b="1" dirty="0">
                <a:latin typeface="+mj-lt"/>
              </a:rPr>
              <a:t>YoY Petrol Vehicles Sales</a:t>
            </a:r>
            <a:endParaRPr lang="en-IN" b="1" dirty="0">
              <a:latin typeface="+mj-lt"/>
            </a:endParaRPr>
          </a:p>
        </p:txBody>
      </p:sp>
      <p:sp>
        <p:nvSpPr>
          <p:cNvPr id="15" name="TextBox 14">
            <a:extLst>
              <a:ext uri="{FF2B5EF4-FFF2-40B4-BE49-F238E27FC236}">
                <a16:creationId xmlns:a16="http://schemas.microsoft.com/office/drawing/2014/main" id="{BEB878A1-D0DE-5777-535C-C399CB7A56A7}"/>
              </a:ext>
            </a:extLst>
          </p:cNvPr>
          <p:cNvSpPr txBox="1"/>
          <p:nvPr/>
        </p:nvSpPr>
        <p:spPr>
          <a:xfrm>
            <a:off x="9163774" y="2443419"/>
            <a:ext cx="2713037" cy="369332"/>
          </a:xfrm>
          <a:prstGeom prst="rect">
            <a:avLst/>
          </a:prstGeom>
          <a:noFill/>
        </p:spPr>
        <p:txBody>
          <a:bodyPr wrap="square" rtlCol="0">
            <a:spAutoFit/>
          </a:bodyPr>
          <a:lstStyle/>
          <a:p>
            <a:r>
              <a:rPr lang="en-US" b="1" dirty="0"/>
              <a:t>Top 3 Districts</a:t>
            </a:r>
            <a:endParaRPr lang="en-IN" b="1" dirty="0"/>
          </a:p>
        </p:txBody>
      </p:sp>
      <p:sp>
        <p:nvSpPr>
          <p:cNvPr id="17" name="TextBox 16">
            <a:extLst>
              <a:ext uri="{FF2B5EF4-FFF2-40B4-BE49-F238E27FC236}">
                <a16:creationId xmlns:a16="http://schemas.microsoft.com/office/drawing/2014/main" id="{D5175929-A8B8-85F0-624C-4E90E2F3B486}"/>
              </a:ext>
            </a:extLst>
          </p:cNvPr>
          <p:cNvSpPr txBox="1"/>
          <p:nvPr/>
        </p:nvSpPr>
        <p:spPr>
          <a:xfrm>
            <a:off x="8589963" y="4466043"/>
            <a:ext cx="2713037" cy="369332"/>
          </a:xfrm>
          <a:prstGeom prst="rect">
            <a:avLst/>
          </a:prstGeom>
          <a:noFill/>
        </p:spPr>
        <p:txBody>
          <a:bodyPr wrap="square" rtlCol="0">
            <a:spAutoFit/>
          </a:bodyPr>
          <a:lstStyle/>
          <a:p>
            <a:r>
              <a:rPr lang="en-US" b="1" dirty="0"/>
              <a:t>Bottom 3 Districts</a:t>
            </a:r>
            <a:endParaRPr lang="en-IN" b="1" dirty="0"/>
          </a:p>
        </p:txBody>
      </p:sp>
      <p:pic>
        <p:nvPicPr>
          <p:cNvPr id="4100" name="Picture 4" descr="YOY_petrol by district">
            <a:extLst>
              <a:ext uri="{FF2B5EF4-FFF2-40B4-BE49-F238E27FC236}">
                <a16:creationId xmlns:a16="http://schemas.microsoft.com/office/drawing/2014/main" id="{5FA7759C-7F63-90B8-FD00-0D8D7A9A8D2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108"/>
          <a:stretch/>
        </p:blipFill>
        <p:spPr bwMode="auto">
          <a:xfrm>
            <a:off x="146566" y="2853143"/>
            <a:ext cx="8142971" cy="3225800"/>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A Power BI visual">
            <a:extLst>
              <a:ext uri="{FF2B5EF4-FFF2-40B4-BE49-F238E27FC236}">
                <a16:creationId xmlns:a16="http://schemas.microsoft.com/office/drawing/2014/main" id="{A7BE1CF3-621C-3ED1-0928-B842CE598D1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0317" r="14813" b="9499"/>
          <a:stretch/>
        </p:blipFill>
        <p:spPr bwMode="auto">
          <a:xfrm>
            <a:off x="8937238" y="2812751"/>
            <a:ext cx="2263819" cy="144767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 Power BI visual">
            <a:extLst>
              <a:ext uri="{FF2B5EF4-FFF2-40B4-BE49-F238E27FC236}">
                <a16:creationId xmlns:a16="http://schemas.microsoft.com/office/drawing/2014/main" id="{8FE39E36-05C5-41B5-AE60-E9DE6881E9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89961" y="4780241"/>
            <a:ext cx="2971800" cy="2266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253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red and white background&#10;&#10;Description automatically generated">
            <a:extLst>
              <a:ext uri="{FF2B5EF4-FFF2-40B4-BE49-F238E27FC236}">
                <a16:creationId xmlns:a16="http://schemas.microsoft.com/office/drawing/2014/main" id="{27D6E4AA-A23E-AE2C-50FC-3F8DDEE32BE5}"/>
              </a:ext>
            </a:extLst>
          </p:cNvPr>
          <p:cNvPicPr>
            <a:picLocks noChangeAspect="1"/>
          </p:cNvPicPr>
          <p:nvPr/>
        </p:nvPicPr>
        <p:blipFill rotWithShape="1">
          <a:blip r:embed="rId2"/>
          <a:srcRect r="5200"/>
          <a:stretch/>
        </p:blipFill>
        <p:spPr>
          <a:xfrm rot="5400000">
            <a:off x="7197585" y="1324115"/>
            <a:ext cx="6858000" cy="4073245"/>
          </a:xfrm>
          <a:prstGeom prst="rect">
            <a:avLst/>
          </a:prstGeom>
        </p:spPr>
      </p:pic>
      <p:pic>
        <p:nvPicPr>
          <p:cNvPr id="7" name="Content Placeholder 3" descr="Telangana Emblem">
            <a:extLst>
              <a:ext uri="{FF2B5EF4-FFF2-40B4-BE49-F238E27FC236}">
                <a16:creationId xmlns:a16="http://schemas.microsoft.com/office/drawing/2014/main" id="{2597AAF6-4337-249B-6293-DC05E7C0ECF1}"/>
              </a:ext>
            </a:extLst>
          </p:cNvPr>
          <p:cNvPicPr>
            <a:picLocks noChangeAspect="1"/>
          </p:cNvPicPr>
          <p:nvPr/>
        </p:nvPicPr>
        <p:blipFill>
          <a:blip r:embed="rId3"/>
          <a:stretch>
            <a:fillRect/>
          </a:stretch>
        </p:blipFill>
        <p:spPr>
          <a:xfrm>
            <a:off x="385" y="-64786"/>
            <a:ext cx="2113386" cy="2255237"/>
          </a:xfrm>
          <a:prstGeom prst="rect">
            <a:avLst/>
          </a:prstGeom>
        </p:spPr>
      </p:pic>
      <p:sp>
        <p:nvSpPr>
          <p:cNvPr id="6" name="TextBox 5">
            <a:extLst>
              <a:ext uri="{FF2B5EF4-FFF2-40B4-BE49-F238E27FC236}">
                <a16:creationId xmlns:a16="http://schemas.microsoft.com/office/drawing/2014/main" id="{703DBC90-67D3-1D65-581E-1065A5D7E432}"/>
              </a:ext>
            </a:extLst>
          </p:cNvPr>
          <p:cNvSpPr txBox="1"/>
          <p:nvPr/>
        </p:nvSpPr>
        <p:spPr>
          <a:xfrm>
            <a:off x="2235200" y="860336"/>
            <a:ext cx="7772400" cy="1200329"/>
          </a:xfrm>
          <a:prstGeom prst="rect">
            <a:avLst/>
          </a:prstGeom>
          <a:noFill/>
        </p:spPr>
        <p:txBody>
          <a:bodyPr wrap="square">
            <a:spAutoFit/>
          </a:bodyPr>
          <a:lstStyle/>
          <a:p>
            <a:r>
              <a:rPr lang="en-US" dirty="0"/>
              <a:t> </a:t>
            </a:r>
            <a:r>
              <a:rPr lang="en-US" b="1" dirty="0"/>
              <a:t>List down the top 3 and bottom 3 districts that have shown the highest and lowest vehicle sales growth during FY 2022 compared to FY 2021? (Consider and compare categories: Petrol, Diesel and Electric)</a:t>
            </a:r>
            <a:endParaRPr lang="en-IN" b="1" dirty="0"/>
          </a:p>
        </p:txBody>
      </p:sp>
      <p:sp>
        <p:nvSpPr>
          <p:cNvPr id="14" name="TextBox 13">
            <a:extLst>
              <a:ext uri="{FF2B5EF4-FFF2-40B4-BE49-F238E27FC236}">
                <a16:creationId xmlns:a16="http://schemas.microsoft.com/office/drawing/2014/main" id="{A22822F5-4A8D-FC91-A2C7-6B0D97665924}"/>
              </a:ext>
            </a:extLst>
          </p:cNvPr>
          <p:cNvSpPr txBox="1"/>
          <p:nvPr/>
        </p:nvSpPr>
        <p:spPr>
          <a:xfrm>
            <a:off x="315189" y="2221596"/>
            <a:ext cx="6007100" cy="369332"/>
          </a:xfrm>
          <a:prstGeom prst="rect">
            <a:avLst/>
          </a:prstGeom>
          <a:noFill/>
        </p:spPr>
        <p:txBody>
          <a:bodyPr wrap="square" rtlCol="0">
            <a:spAutoFit/>
          </a:bodyPr>
          <a:lstStyle/>
          <a:p>
            <a:r>
              <a:rPr lang="en-US" b="1" dirty="0">
                <a:latin typeface="+mj-lt"/>
              </a:rPr>
              <a:t>YoY Diesel Vehicles Sales</a:t>
            </a:r>
            <a:endParaRPr lang="en-IN" b="1" dirty="0">
              <a:latin typeface="+mj-lt"/>
            </a:endParaRPr>
          </a:p>
        </p:txBody>
      </p:sp>
      <p:sp>
        <p:nvSpPr>
          <p:cNvPr id="15" name="TextBox 14">
            <a:extLst>
              <a:ext uri="{FF2B5EF4-FFF2-40B4-BE49-F238E27FC236}">
                <a16:creationId xmlns:a16="http://schemas.microsoft.com/office/drawing/2014/main" id="{BEB878A1-D0DE-5777-535C-C399CB7A56A7}"/>
              </a:ext>
            </a:extLst>
          </p:cNvPr>
          <p:cNvSpPr txBox="1"/>
          <p:nvPr/>
        </p:nvSpPr>
        <p:spPr>
          <a:xfrm>
            <a:off x="8490674" y="2406262"/>
            <a:ext cx="2713037" cy="369332"/>
          </a:xfrm>
          <a:prstGeom prst="rect">
            <a:avLst/>
          </a:prstGeom>
          <a:noFill/>
        </p:spPr>
        <p:txBody>
          <a:bodyPr wrap="square" rtlCol="0">
            <a:spAutoFit/>
          </a:bodyPr>
          <a:lstStyle/>
          <a:p>
            <a:r>
              <a:rPr lang="en-US" b="1" dirty="0"/>
              <a:t>Top 3 Districts</a:t>
            </a:r>
            <a:endParaRPr lang="en-IN" b="1" dirty="0"/>
          </a:p>
        </p:txBody>
      </p:sp>
      <p:sp>
        <p:nvSpPr>
          <p:cNvPr id="17" name="TextBox 16">
            <a:extLst>
              <a:ext uri="{FF2B5EF4-FFF2-40B4-BE49-F238E27FC236}">
                <a16:creationId xmlns:a16="http://schemas.microsoft.com/office/drawing/2014/main" id="{D5175929-A8B8-85F0-624C-4E90E2F3B486}"/>
              </a:ext>
            </a:extLst>
          </p:cNvPr>
          <p:cNvSpPr txBox="1"/>
          <p:nvPr/>
        </p:nvSpPr>
        <p:spPr>
          <a:xfrm>
            <a:off x="8589963" y="4466043"/>
            <a:ext cx="2713037" cy="369332"/>
          </a:xfrm>
          <a:prstGeom prst="rect">
            <a:avLst/>
          </a:prstGeom>
          <a:noFill/>
        </p:spPr>
        <p:txBody>
          <a:bodyPr wrap="square" rtlCol="0">
            <a:spAutoFit/>
          </a:bodyPr>
          <a:lstStyle/>
          <a:p>
            <a:r>
              <a:rPr lang="en-US" b="1" dirty="0"/>
              <a:t>Bottom 3 Districts</a:t>
            </a:r>
            <a:endParaRPr lang="en-IN" b="1" dirty="0"/>
          </a:p>
        </p:txBody>
      </p:sp>
      <p:pic>
        <p:nvPicPr>
          <p:cNvPr id="5121" name="Picture 1" descr="YOY_diesel by district">
            <a:extLst>
              <a:ext uri="{FF2B5EF4-FFF2-40B4-BE49-F238E27FC236}">
                <a16:creationId xmlns:a16="http://schemas.microsoft.com/office/drawing/2014/main" id="{9D0C6990-CF4B-9D8D-2471-AC5B6A41A3D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188"/>
          <a:stretch/>
        </p:blipFill>
        <p:spPr bwMode="auto">
          <a:xfrm>
            <a:off x="260729" y="2751858"/>
            <a:ext cx="7562471" cy="4136241"/>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 Power BI visual">
            <a:extLst>
              <a:ext uri="{FF2B5EF4-FFF2-40B4-BE49-F238E27FC236}">
                <a16:creationId xmlns:a16="http://schemas.microsoft.com/office/drawing/2014/main" id="{CB4B85AD-B0C4-7703-42D6-8CB2F572C29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1044" r="21062" b="12141"/>
          <a:stretch/>
        </p:blipFill>
        <p:spPr bwMode="auto">
          <a:xfrm>
            <a:off x="8511032" y="2814165"/>
            <a:ext cx="1857153" cy="1093144"/>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A Power BI visual">
            <a:extLst>
              <a:ext uri="{FF2B5EF4-FFF2-40B4-BE49-F238E27FC236}">
                <a16:creationId xmlns:a16="http://schemas.microsoft.com/office/drawing/2014/main" id="{496B3A29-12C1-A25C-C506-0284C4E6CD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4272" r="26700"/>
          <a:stretch/>
        </p:blipFill>
        <p:spPr bwMode="auto">
          <a:xfrm>
            <a:off x="8769432" y="4878494"/>
            <a:ext cx="1857153" cy="1202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4632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red and white background&#10;&#10;Description automatically generated">
            <a:extLst>
              <a:ext uri="{FF2B5EF4-FFF2-40B4-BE49-F238E27FC236}">
                <a16:creationId xmlns:a16="http://schemas.microsoft.com/office/drawing/2014/main" id="{27D6E4AA-A23E-AE2C-50FC-3F8DDEE32BE5}"/>
              </a:ext>
            </a:extLst>
          </p:cNvPr>
          <p:cNvPicPr>
            <a:picLocks noChangeAspect="1"/>
          </p:cNvPicPr>
          <p:nvPr/>
        </p:nvPicPr>
        <p:blipFill rotWithShape="1">
          <a:blip r:embed="rId2"/>
          <a:srcRect r="5200"/>
          <a:stretch/>
        </p:blipFill>
        <p:spPr>
          <a:xfrm rot="5400000">
            <a:off x="7197585" y="1324115"/>
            <a:ext cx="6858000" cy="4073245"/>
          </a:xfrm>
          <a:prstGeom prst="rect">
            <a:avLst/>
          </a:prstGeom>
        </p:spPr>
      </p:pic>
      <p:pic>
        <p:nvPicPr>
          <p:cNvPr id="7" name="Content Placeholder 3" descr="Telangana Emblem">
            <a:extLst>
              <a:ext uri="{FF2B5EF4-FFF2-40B4-BE49-F238E27FC236}">
                <a16:creationId xmlns:a16="http://schemas.microsoft.com/office/drawing/2014/main" id="{2597AAF6-4337-249B-6293-DC05E7C0ECF1}"/>
              </a:ext>
            </a:extLst>
          </p:cNvPr>
          <p:cNvPicPr>
            <a:picLocks noChangeAspect="1"/>
          </p:cNvPicPr>
          <p:nvPr/>
        </p:nvPicPr>
        <p:blipFill>
          <a:blip r:embed="rId3"/>
          <a:stretch>
            <a:fillRect/>
          </a:stretch>
        </p:blipFill>
        <p:spPr>
          <a:xfrm>
            <a:off x="385" y="-64786"/>
            <a:ext cx="2113386" cy="2255237"/>
          </a:xfrm>
          <a:prstGeom prst="rect">
            <a:avLst/>
          </a:prstGeom>
        </p:spPr>
      </p:pic>
      <p:sp>
        <p:nvSpPr>
          <p:cNvPr id="3" name="TextBox 2">
            <a:extLst>
              <a:ext uri="{FF2B5EF4-FFF2-40B4-BE49-F238E27FC236}">
                <a16:creationId xmlns:a16="http://schemas.microsoft.com/office/drawing/2014/main" id="{BB882EFD-B34B-76AE-E928-7381699129FD}"/>
              </a:ext>
            </a:extLst>
          </p:cNvPr>
          <p:cNvSpPr txBox="1"/>
          <p:nvPr/>
        </p:nvSpPr>
        <p:spPr>
          <a:xfrm>
            <a:off x="2403475" y="316984"/>
            <a:ext cx="6330950" cy="369332"/>
          </a:xfrm>
          <a:prstGeom prst="rect">
            <a:avLst/>
          </a:prstGeom>
          <a:noFill/>
        </p:spPr>
        <p:txBody>
          <a:bodyPr wrap="square">
            <a:spAutoFit/>
          </a:bodyPr>
          <a:lstStyle/>
          <a:p>
            <a:r>
              <a:rPr lang="en-IN" b="1" dirty="0">
                <a:latin typeface="+mj-lt"/>
              </a:rPr>
              <a:t>TS-IPASS  Analysis</a:t>
            </a:r>
          </a:p>
        </p:txBody>
      </p:sp>
      <p:sp>
        <p:nvSpPr>
          <p:cNvPr id="8" name="TextBox 7">
            <a:extLst>
              <a:ext uri="{FF2B5EF4-FFF2-40B4-BE49-F238E27FC236}">
                <a16:creationId xmlns:a16="http://schemas.microsoft.com/office/drawing/2014/main" id="{F0B3C519-3E79-E0BF-F4D9-B2FA36AABDEC}"/>
              </a:ext>
            </a:extLst>
          </p:cNvPr>
          <p:cNvSpPr txBox="1"/>
          <p:nvPr/>
        </p:nvSpPr>
        <p:spPr>
          <a:xfrm>
            <a:off x="2113770" y="792887"/>
            <a:ext cx="7131829" cy="1477328"/>
          </a:xfrm>
          <a:prstGeom prst="rect">
            <a:avLst/>
          </a:prstGeom>
          <a:noFill/>
        </p:spPr>
        <p:txBody>
          <a:bodyPr wrap="square">
            <a:spAutoFit/>
          </a:bodyPr>
          <a:lstStyle/>
          <a:p>
            <a:r>
              <a:rPr lang="en-US" b="0" i="0" dirty="0">
                <a:solidFill>
                  <a:srgbClr val="000000"/>
                </a:solidFill>
                <a:effectLst/>
                <a:latin typeface="Roboto" panose="02000000000000000000" pitchFamily="2" charset="0"/>
              </a:rPr>
              <a:t>Ts-</a:t>
            </a:r>
            <a:r>
              <a:rPr lang="en-US" b="0" i="0" dirty="0" err="1">
                <a:solidFill>
                  <a:srgbClr val="000000"/>
                </a:solidFill>
                <a:effectLst/>
                <a:latin typeface="Roboto" panose="02000000000000000000" pitchFamily="2" charset="0"/>
              </a:rPr>
              <a:t>Ipass</a:t>
            </a:r>
            <a:r>
              <a:rPr lang="en-US" b="0" i="0" dirty="0">
                <a:solidFill>
                  <a:srgbClr val="000000"/>
                </a:solidFill>
                <a:effectLst/>
                <a:latin typeface="Roboto" panose="02000000000000000000" pitchFamily="2" charset="0"/>
              </a:rPr>
              <a:t> analysis is the process of analyzing data from the Ts-</a:t>
            </a:r>
            <a:r>
              <a:rPr lang="en-US" b="0" i="0" dirty="0" err="1">
                <a:solidFill>
                  <a:srgbClr val="000000"/>
                </a:solidFill>
                <a:effectLst/>
                <a:latin typeface="Roboto" panose="02000000000000000000" pitchFamily="2" charset="0"/>
              </a:rPr>
              <a:t>Ipass</a:t>
            </a:r>
            <a:r>
              <a:rPr lang="en-US" b="0" i="0" dirty="0">
                <a:solidFill>
                  <a:srgbClr val="000000"/>
                </a:solidFill>
                <a:effectLst/>
                <a:latin typeface="Roboto" panose="02000000000000000000" pitchFamily="2" charset="0"/>
              </a:rPr>
              <a:t> portal to identify trends and patterns in investments in Telangana. The Ts-</a:t>
            </a:r>
            <a:r>
              <a:rPr lang="en-US" b="0" i="0" dirty="0" err="1">
                <a:solidFill>
                  <a:srgbClr val="000000"/>
                </a:solidFill>
                <a:effectLst/>
                <a:latin typeface="Roboto" panose="02000000000000000000" pitchFamily="2" charset="0"/>
              </a:rPr>
              <a:t>Ipass</a:t>
            </a:r>
            <a:r>
              <a:rPr lang="en-US" b="0" i="0" dirty="0">
                <a:solidFill>
                  <a:srgbClr val="000000"/>
                </a:solidFill>
                <a:effectLst/>
                <a:latin typeface="Roboto" panose="02000000000000000000" pitchFamily="2" charset="0"/>
              </a:rPr>
              <a:t> portal is a single-window clearance system for investors in Telangana.</a:t>
            </a:r>
            <a:br>
              <a:rPr lang="en-US" b="0" i="0" dirty="0">
                <a:solidFill>
                  <a:srgbClr val="000000"/>
                </a:solidFill>
                <a:effectLst/>
                <a:latin typeface="Roboto" panose="02000000000000000000" pitchFamily="2" charset="0"/>
              </a:rPr>
            </a:br>
            <a:endParaRPr lang="en-IN" dirty="0"/>
          </a:p>
        </p:txBody>
      </p:sp>
      <p:sp>
        <p:nvSpPr>
          <p:cNvPr id="10" name="TextBox 9">
            <a:extLst>
              <a:ext uri="{FF2B5EF4-FFF2-40B4-BE49-F238E27FC236}">
                <a16:creationId xmlns:a16="http://schemas.microsoft.com/office/drawing/2014/main" id="{122FE7F0-DC7D-5947-3FEF-704FE8BA06FD}"/>
              </a:ext>
            </a:extLst>
          </p:cNvPr>
          <p:cNvSpPr txBox="1"/>
          <p:nvPr/>
        </p:nvSpPr>
        <p:spPr>
          <a:xfrm>
            <a:off x="193674" y="1988424"/>
            <a:ext cx="10156826" cy="3416320"/>
          </a:xfrm>
          <a:prstGeom prst="rect">
            <a:avLst/>
          </a:prstGeom>
          <a:noFill/>
        </p:spPr>
        <p:txBody>
          <a:bodyPr wrap="square">
            <a:spAutoFit/>
          </a:bodyPr>
          <a:lstStyle/>
          <a:p>
            <a:pPr algn="l"/>
            <a:r>
              <a:rPr lang="en-US" b="1" i="0" dirty="0">
                <a:solidFill>
                  <a:srgbClr val="374151"/>
                </a:solidFill>
                <a:effectLst/>
              </a:rPr>
              <a:t>It can be highly beneficial for the state government of Telangana in several ways:</a:t>
            </a:r>
          </a:p>
          <a:p>
            <a:pPr algn="l">
              <a:buFont typeface="+mj-lt"/>
              <a:buAutoNum type="arabicPeriod"/>
            </a:pPr>
            <a:r>
              <a:rPr lang="en-US" b="1" i="0" dirty="0">
                <a:solidFill>
                  <a:srgbClr val="374151"/>
                </a:solidFill>
                <a:effectLst/>
              </a:rPr>
              <a:t>Economic Growth: It can provide insights into the performance of industries and businesses, helping the government identify growth sectors, assess job </a:t>
            </a:r>
            <a:br>
              <a:rPr lang="en-US" b="1" i="0" dirty="0">
                <a:solidFill>
                  <a:srgbClr val="374151"/>
                </a:solidFill>
                <a:effectLst/>
              </a:rPr>
            </a:br>
            <a:r>
              <a:rPr lang="en-US" b="1" i="0" dirty="0">
                <a:solidFill>
                  <a:srgbClr val="374151"/>
                </a:solidFill>
                <a:effectLst/>
              </a:rPr>
              <a:t>2.Policy Refinement: inform policy decisions, enabling the government to tailor incentives, regulations.</a:t>
            </a:r>
            <a:br>
              <a:rPr lang="en-US" b="1" i="0" dirty="0">
                <a:solidFill>
                  <a:srgbClr val="374151"/>
                </a:solidFill>
                <a:effectLst/>
              </a:rPr>
            </a:br>
            <a:r>
              <a:rPr lang="en-US" b="1" i="0" dirty="0">
                <a:solidFill>
                  <a:srgbClr val="374151"/>
                </a:solidFill>
                <a:effectLst/>
              </a:rPr>
              <a:t>3.Compliance Monitoring: The records can be used to monitor compliance with regulatory requirements.</a:t>
            </a:r>
          </a:p>
          <a:p>
            <a:pPr algn="l"/>
            <a:r>
              <a:rPr lang="en-US" b="1" i="0" dirty="0">
                <a:solidFill>
                  <a:srgbClr val="374151"/>
                </a:solidFill>
                <a:effectLst/>
              </a:rPr>
              <a:t>4.Revenue Generation: By tracking project approvals and investments, the state can assess the impact on tax revenue, aiding in budget planning and fiscal management.</a:t>
            </a:r>
          </a:p>
          <a:p>
            <a:pPr algn="l"/>
            <a:r>
              <a:rPr lang="en-US" b="1" i="0" dirty="0">
                <a:solidFill>
                  <a:srgbClr val="374151"/>
                </a:solidFill>
                <a:effectLst/>
              </a:rPr>
              <a:t>5.Employment Opportunities: It assists in understanding the employment landscape, facilitating workforce development programs and aligning education and training with industry needs, ultimately fostering overall economic development in Telangana.</a:t>
            </a:r>
          </a:p>
        </p:txBody>
      </p:sp>
    </p:spTree>
    <p:extLst>
      <p:ext uri="{BB962C8B-B14F-4D97-AF65-F5344CB8AC3E}">
        <p14:creationId xmlns:p14="http://schemas.microsoft.com/office/powerpoint/2010/main" val="1655895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red and white background&#10;&#10;Description automatically generated">
            <a:extLst>
              <a:ext uri="{FF2B5EF4-FFF2-40B4-BE49-F238E27FC236}">
                <a16:creationId xmlns:a16="http://schemas.microsoft.com/office/drawing/2014/main" id="{27D6E4AA-A23E-AE2C-50FC-3F8DDEE32BE5}"/>
              </a:ext>
            </a:extLst>
          </p:cNvPr>
          <p:cNvPicPr>
            <a:picLocks noChangeAspect="1"/>
          </p:cNvPicPr>
          <p:nvPr/>
        </p:nvPicPr>
        <p:blipFill rotWithShape="1">
          <a:blip r:embed="rId2"/>
          <a:srcRect r="5200"/>
          <a:stretch/>
        </p:blipFill>
        <p:spPr>
          <a:xfrm rot="5400000">
            <a:off x="7197585" y="1324115"/>
            <a:ext cx="6858000" cy="4073245"/>
          </a:xfrm>
          <a:prstGeom prst="rect">
            <a:avLst/>
          </a:prstGeom>
        </p:spPr>
      </p:pic>
      <p:pic>
        <p:nvPicPr>
          <p:cNvPr id="7" name="Content Placeholder 3" descr="Telangana Emblem">
            <a:extLst>
              <a:ext uri="{FF2B5EF4-FFF2-40B4-BE49-F238E27FC236}">
                <a16:creationId xmlns:a16="http://schemas.microsoft.com/office/drawing/2014/main" id="{2597AAF6-4337-249B-6293-DC05E7C0ECF1}"/>
              </a:ext>
            </a:extLst>
          </p:cNvPr>
          <p:cNvPicPr>
            <a:picLocks noChangeAspect="1"/>
          </p:cNvPicPr>
          <p:nvPr/>
        </p:nvPicPr>
        <p:blipFill>
          <a:blip r:embed="rId3"/>
          <a:stretch>
            <a:fillRect/>
          </a:stretch>
        </p:blipFill>
        <p:spPr>
          <a:xfrm>
            <a:off x="385" y="-64786"/>
            <a:ext cx="2113386" cy="2255237"/>
          </a:xfrm>
          <a:prstGeom prst="rect">
            <a:avLst/>
          </a:prstGeom>
        </p:spPr>
      </p:pic>
      <p:sp>
        <p:nvSpPr>
          <p:cNvPr id="3" name="TextBox 2">
            <a:extLst>
              <a:ext uri="{FF2B5EF4-FFF2-40B4-BE49-F238E27FC236}">
                <a16:creationId xmlns:a16="http://schemas.microsoft.com/office/drawing/2014/main" id="{134C2A40-4417-88F1-DC22-E7209BA4FCA8}"/>
              </a:ext>
            </a:extLst>
          </p:cNvPr>
          <p:cNvSpPr txBox="1"/>
          <p:nvPr/>
        </p:nvSpPr>
        <p:spPr>
          <a:xfrm>
            <a:off x="2259012" y="546785"/>
            <a:ext cx="9183688" cy="830997"/>
          </a:xfrm>
          <a:prstGeom prst="rect">
            <a:avLst/>
          </a:prstGeom>
          <a:noFill/>
        </p:spPr>
        <p:txBody>
          <a:bodyPr wrap="square">
            <a:spAutoFit/>
          </a:bodyPr>
          <a:lstStyle/>
          <a:p>
            <a:r>
              <a:rPr lang="en-US" sz="2400" b="1" dirty="0"/>
              <a:t>List down the top 5 sectors that have witnessed the most significant investments in FY 2022. </a:t>
            </a:r>
            <a:endParaRPr lang="en-IN" sz="2400" b="1" dirty="0"/>
          </a:p>
        </p:txBody>
      </p:sp>
      <p:sp>
        <p:nvSpPr>
          <p:cNvPr id="6" name="TextBox 5">
            <a:extLst>
              <a:ext uri="{FF2B5EF4-FFF2-40B4-BE49-F238E27FC236}">
                <a16:creationId xmlns:a16="http://schemas.microsoft.com/office/drawing/2014/main" id="{899850BA-2437-0565-244B-B25F4643B48F}"/>
              </a:ext>
            </a:extLst>
          </p:cNvPr>
          <p:cNvSpPr txBox="1"/>
          <p:nvPr/>
        </p:nvSpPr>
        <p:spPr>
          <a:xfrm>
            <a:off x="558800" y="2436167"/>
            <a:ext cx="7431088" cy="369332"/>
          </a:xfrm>
          <a:prstGeom prst="rect">
            <a:avLst/>
          </a:prstGeom>
          <a:noFill/>
        </p:spPr>
        <p:txBody>
          <a:bodyPr wrap="square" rtlCol="0">
            <a:spAutoFit/>
          </a:bodyPr>
          <a:lstStyle/>
          <a:p>
            <a:r>
              <a:rPr lang="en-US" b="1" dirty="0">
                <a:latin typeface="+mj-lt"/>
              </a:rPr>
              <a:t>Investment in crores in FY-2022</a:t>
            </a:r>
            <a:endParaRPr lang="en-IN" b="1" dirty="0">
              <a:latin typeface="+mj-lt"/>
            </a:endParaRPr>
          </a:p>
        </p:txBody>
      </p:sp>
      <p:pic>
        <p:nvPicPr>
          <p:cNvPr id="7170" name="Picture 2" descr="Investment (Cr) by sector">
            <a:extLst>
              <a:ext uri="{FF2B5EF4-FFF2-40B4-BE49-F238E27FC236}">
                <a16:creationId xmlns:a16="http://schemas.microsoft.com/office/drawing/2014/main" id="{0ED52971-23B3-1796-549D-163F5ADD54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500" y="2710162"/>
            <a:ext cx="8039100" cy="39147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B9F9624-0A30-6DA6-7D48-CA0BB1239166}"/>
              </a:ext>
            </a:extLst>
          </p:cNvPr>
          <p:cNvSpPr txBox="1"/>
          <p:nvPr/>
        </p:nvSpPr>
        <p:spPr>
          <a:xfrm>
            <a:off x="5124450" y="1556000"/>
            <a:ext cx="6623050" cy="2308324"/>
          </a:xfrm>
          <a:prstGeom prst="rect">
            <a:avLst/>
          </a:prstGeom>
          <a:noFill/>
        </p:spPr>
        <p:txBody>
          <a:bodyPr wrap="square">
            <a:spAutoFit/>
          </a:bodyPr>
          <a:lstStyle/>
          <a:p>
            <a:r>
              <a:rPr lang="en-US" b="0" i="0" dirty="0">
                <a:solidFill>
                  <a:srgbClr val="000000"/>
                </a:solidFill>
                <a:effectLst/>
                <a:latin typeface="Roboto" panose="02000000000000000000" pitchFamily="2" charset="0"/>
              </a:rPr>
              <a:t>These sectors have attracted substantial investment due to a number of factors, including the Telangana government's focus on promoting industrial development and attracting foreign investment. The state government has also offered a number of incentives to investors, such as tax breaks and subsidies. The investment in these sectors is expected to create jobs and boost the state's economy. It will also help to make Telangana a more attractive destination for businesses and investors.</a:t>
            </a:r>
            <a:endParaRPr lang="en-IN" dirty="0"/>
          </a:p>
        </p:txBody>
      </p:sp>
    </p:spTree>
    <p:extLst>
      <p:ext uri="{BB962C8B-B14F-4D97-AF65-F5344CB8AC3E}">
        <p14:creationId xmlns:p14="http://schemas.microsoft.com/office/powerpoint/2010/main" val="766911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red and white background&#10;&#10;Description automatically generated">
            <a:extLst>
              <a:ext uri="{FF2B5EF4-FFF2-40B4-BE49-F238E27FC236}">
                <a16:creationId xmlns:a16="http://schemas.microsoft.com/office/drawing/2014/main" id="{27D6E4AA-A23E-AE2C-50FC-3F8DDEE32BE5}"/>
              </a:ext>
            </a:extLst>
          </p:cNvPr>
          <p:cNvPicPr>
            <a:picLocks noChangeAspect="1"/>
          </p:cNvPicPr>
          <p:nvPr/>
        </p:nvPicPr>
        <p:blipFill rotWithShape="1">
          <a:blip r:embed="rId2"/>
          <a:srcRect r="5200"/>
          <a:stretch/>
        </p:blipFill>
        <p:spPr>
          <a:xfrm rot="5400000">
            <a:off x="7197585" y="1324115"/>
            <a:ext cx="6858000" cy="4073245"/>
          </a:xfrm>
          <a:prstGeom prst="rect">
            <a:avLst/>
          </a:prstGeom>
        </p:spPr>
      </p:pic>
      <p:pic>
        <p:nvPicPr>
          <p:cNvPr id="7" name="Content Placeholder 3" descr="Telangana Emblem">
            <a:extLst>
              <a:ext uri="{FF2B5EF4-FFF2-40B4-BE49-F238E27FC236}">
                <a16:creationId xmlns:a16="http://schemas.microsoft.com/office/drawing/2014/main" id="{2597AAF6-4337-249B-6293-DC05E7C0ECF1}"/>
              </a:ext>
            </a:extLst>
          </p:cNvPr>
          <p:cNvPicPr>
            <a:picLocks noChangeAspect="1"/>
          </p:cNvPicPr>
          <p:nvPr/>
        </p:nvPicPr>
        <p:blipFill>
          <a:blip r:embed="rId3"/>
          <a:stretch>
            <a:fillRect/>
          </a:stretch>
        </p:blipFill>
        <p:spPr>
          <a:xfrm>
            <a:off x="385" y="-64786"/>
            <a:ext cx="2113386" cy="2255237"/>
          </a:xfrm>
          <a:prstGeom prst="rect">
            <a:avLst/>
          </a:prstGeom>
        </p:spPr>
      </p:pic>
      <p:sp>
        <p:nvSpPr>
          <p:cNvPr id="3" name="TextBox 2">
            <a:extLst>
              <a:ext uri="{FF2B5EF4-FFF2-40B4-BE49-F238E27FC236}">
                <a16:creationId xmlns:a16="http://schemas.microsoft.com/office/drawing/2014/main" id="{76EA3287-69AF-DEA3-97FB-202C7E4B05F3}"/>
              </a:ext>
            </a:extLst>
          </p:cNvPr>
          <p:cNvSpPr txBox="1"/>
          <p:nvPr/>
        </p:nvSpPr>
        <p:spPr>
          <a:xfrm>
            <a:off x="2259012" y="269787"/>
            <a:ext cx="8447088" cy="923330"/>
          </a:xfrm>
          <a:prstGeom prst="rect">
            <a:avLst/>
          </a:prstGeom>
          <a:noFill/>
        </p:spPr>
        <p:txBody>
          <a:bodyPr wrap="square">
            <a:spAutoFit/>
          </a:bodyPr>
          <a:lstStyle/>
          <a:p>
            <a:r>
              <a:rPr lang="en-US" b="1" dirty="0">
                <a:latin typeface="+mj-lt"/>
              </a:rPr>
              <a:t>List down the top 3 districts that have attracted the most significant sector investments during FY 2019 to 2022? What factors could have led to the substantial investments in these particular districts? </a:t>
            </a:r>
            <a:endParaRPr lang="en-IN" b="1" dirty="0">
              <a:latin typeface="+mj-lt"/>
            </a:endParaRPr>
          </a:p>
        </p:txBody>
      </p:sp>
      <p:pic>
        <p:nvPicPr>
          <p:cNvPr id="8193" name="Picture 1" descr="Sum of investment in cr by district">
            <a:extLst>
              <a:ext uri="{FF2B5EF4-FFF2-40B4-BE49-F238E27FC236}">
                <a16:creationId xmlns:a16="http://schemas.microsoft.com/office/drawing/2014/main" id="{100F70BF-F3CF-1F85-A7B5-C0355D29CE2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5087"/>
          <a:stretch/>
        </p:blipFill>
        <p:spPr bwMode="auto">
          <a:xfrm>
            <a:off x="233363" y="2793999"/>
            <a:ext cx="5100638" cy="33969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52583E5-53B6-5F31-7CDB-8A4B177D6BF2}"/>
              </a:ext>
            </a:extLst>
          </p:cNvPr>
          <p:cNvSpPr txBox="1"/>
          <p:nvPr/>
        </p:nvSpPr>
        <p:spPr>
          <a:xfrm>
            <a:off x="850900" y="2413000"/>
            <a:ext cx="6540500" cy="369332"/>
          </a:xfrm>
          <a:prstGeom prst="rect">
            <a:avLst/>
          </a:prstGeom>
          <a:noFill/>
        </p:spPr>
        <p:txBody>
          <a:bodyPr wrap="square" rtlCol="0">
            <a:spAutoFit/>
          </a:bodyPr>
          <a:lstStyle/>
          <a:p>
            <a:r>
              <a:rPr lang="en-US" b="1" dirty="0"/>
              <a:t>Sum of Investment in crores</a:t>
            </a:r>
            <a:endParaRPr lang="en-IN" b="1" dirty="0"/>
          </a:p>
        </p:txBody>
      </p:sp>
      <p:sp>
        <p:nvSpPr>
          <p:cNvPr id="9" name="TextBox 8">
            <a:extLst>
              <a:ext uri="{FF2B5EF4-FFF2-40B4-BE49-F238E27FC236}">
                <a16:creationId xmlns:a16="http://schemas.microsoft.com/office/drawing/2014/main" id="{1BFC25C0-D5AB-7DE3-4C6E-55D5A8F293D7}"/>
              </a:ext>
            </a:extLst>
          </p:cNvPr>
          <p:cNvSpPr txBox="1"/>
          <p:nvPr/>
        </p:nvSpPr>
        <p:spPr>
          <a:xfrm>
            <a:off x="5279246" y="1399319"/>
            <a:ext cx="6330950" cy="5355312"/>
          </a:xfrm>
          <a:prstGeom prst="rect">
            <a:avLst/>
          </a:prstGeom>
          <a:noFill/>
        </p:spPr>
        <p:txBody>
          <a:bodyPr wrap="square">
            <a:spAutoFit/>
          </a:bodyPr>
          <a:lstStyle/>
          <a:p>
            <a:r>
              <a:rPr lang="en-US" b="0" i="0" dirty="0">
                <a:solidFill>
                  <a:srgbClr val="000000"/>
                </a:solidFill>
                <a:effectLst/>
                <a:latin typeface="Roboto" panose="02000000000000000000" pitchFamily="2" charset="0"/>
              </a:rPr>
              <a:t>These districts have attracted substantial investments due to a number of factors, </a:t>
            </a:r>
            <a:br>
              <a:rPr lang="en-US" b="0" i="0" dirty="0">
                <a:solidFill>
                  <a:srgbClr val="000000"/>
                </a:solidFill>
                <a:effectLst/>
                <a:latin typeface="Roboto" panose="02000000000000000000" pitchFamily="2" charset="0"/>
              </a:rPr>
            </a:br>
            <a:br>
              <a:rPr lang="en-US" b="0" i="0" dirty="0">
                <a:solidFill>
                  <a:srgbClr val="000000"/>
                </a:solidFill>
                <a:effectLst/>
                <a:latin typeface="Roboto" panose="02000000000000000000" pitchFamily="2" charset="0"/>
              </a:rPr>
            </a:br>
            <a:r>
              <a:rPr lang="en-US" dirty="0">
                <a:solidFill>
                  <a:srgbClr val="000000"/>
                </a:solidFill>
                <a:latin typeface="Roboto" panose="02000000000000000000" pitchFamily="2" charset="0"/>
                <a:sym typeface="Wingdings" panose="05000000000000000000" pitchFamily="2" charset="2"/>
              </a:rPr>
              <a:t></a:t>
            </a:r>
            <a:r>
              <a:rPr lang="en-US" b="0" i="0" dirty="0">
                <a:solidFill>
                  <a:srgbClr val="000000"/>
                </a:solidFill>
                <a:effectLst/>
                <a:latin typeface="Roboto" panose="02000000000000000000" pitchFamily="2" charset="0"/>
              </a:rPr>
              <a:t> Location: </a:t>
            </a:r>
            <a:r>
              <a:rPr lang="en-US" b="0" i="0" dirty="0" err="1">
                <a:solidFill>
                  <a:srgbClr val="000000"/>
                </a:solidFill>
                <a:effectLst/>
                <a:latin typeface="Roboto" panose="02000000000000000000" pitchFamily="2" charset="0"/>
              </a:rPr>
              <a:t>Rangareddy</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Sangareddy</a:t>
            </a:r>
            <a:r>
              <a:rPr lang="en-US" b="0" i="0" dirty="0">
                <a:solidFill>
                  <a:srgbClr val="000000"/>
                </a:solidFill>
                <a:effectLst/>
                <a:latin typeface="Roboto" panose="02000000000000000000" pitchFamily="2" charset="0"/>
              </a:rPr>
              <a:t>, and </a:t>
            </a:r>
            <a:r>
              <a:rPr lang="en-US" b="0" i="0" dirty="0" err="1">
                <a:solidFill>
                  <a:srgbClr val="000000"/>
                </a:solidFill>
                <a:effectLst/>
                <a:latin typeface="Roboto" panose="02000000000000000000" pitchFamily="2" charset="0"/>
              </a:rPr>
              <a:t>Medchal-Malkajgiri</a:t>
            </a:r>
            <a:r>
              <a:rPr lang="en-US" b="0" i="0" dirty="0">
                <a:solidFill>
                  <a:srgbClr val="000000"/>
                </a:solidFill>
                <a:effectLst/>
                <a:latin typeface="Roboto" panose="02000000000000000000" pitchFamily="2" charset="0"/>
              </a:rPr>
              <a:t> are all located in the Hyderabad Metropolitan Region (HMR), which is one of the fastest-growing metropolitan regions in India. </a:t>
            </a:r>
            <a:br>
              <a:rPr lang="en-US" b="0" i="0" dirty="0">
                <a:solidFill>
                  <a:srgbClr val="000000"/>
                </a:solidFill>
                <a:effectLst/>
                <a:latin typeface="Roboto" panose="02000000000000000000" pitchFamily="2" charset="0"/>
              </a:rPr>
            </a:br>
            <a:r>
              <a:rPr lang="en-US" dirty="0">
                <a:solidFill>
                  <a:srgbClr val="000000"/>
                </a:solidFill>
                <a:latin typeface="Roboto" panose="02000000000000000000" pitchFamily="2" charset="0"/>
                <a:sym typeface="Wingdings" panose="05000000000000000000" pitchFamily="2" charset="2"/>
              </a:rPr>
              <a:t></a:t>
            </a:r>
            <a:r>
              <a:rPr lang="en-US" b="0" i="0" dirty="0">
                <a:solidFill>
                  <a:srgbClr val="000000"/>
                </a:solidFill>
                <a:effectLst/>
                <a:latin typeface="Roboto" panose="02000000000000000000" pitchFamily="2" charset="0"/>
              </a:rPr>
              <a:t> Infrastructure: The HMR has a well-developed infrastructure, including roads, railways, and airports. This makes it an attractive destination for businesses and investors.</a:t>
            </a:r>
            <a:br>
              <a:rPr lang="en-US" b="0" i="0" dirty="0">
                <a:solidFill>
                  <a:srgbClr val="000000"/>
                </a:solidFill>
                <a:effectLst/>
                <a:latin typeface="Roboto" panose="02000000000000000000" pitchFamily="2" charset="0"/>
              </a:rPr>
            </a:br>
            <a:r>
              <a:rPr lang="en-US" b="0" i="0" dirty="0">
                <a:solidFill>
                  <a:srgbClr val="000000"/>
                </a:solidFill>
                <a:effectLst/>
                <a:latin typeface="Roboto" panose="02000000000000000000" pitchFamily="2" charset="0"/>
              </a:rPr>
              <a:t> </a:t>
            </a:r>
            <a:r>
              <a:rPr lang="en-US" dirty="0">
                <a:solidFill>
                  <a:srgbClr val="000000"/>
                </a:solidFill>
                <a:latin typeface="Roboto" panose="02000000000000000000" pitchFamily="2" charset="0"/>
                <a:sym typeface="Wingdings" panose="05000000000000000000" pitchFamily="2" charset="2"/>
              </a:rPr>
              <a:t></a:t>
            </a:r>
            <a:r>
              <a:rPr lang="en-US" b="0" i="0" dirty="0">
                <a:solidFill>
                  <a:srgbClr val="000000"/>
                </a:solidFill>
                <a:effectLst/>
                <a:latin typeface="Roboto" panose="02000000000000000000" pitchFamily="2" charset="0"/>
              </a:rPr>
              <a:t>Government policies: The Telangana government has implemented a number of policies to promote industrial development and attract investment. These policies include tax breaks, subsidies, and single-window clearance for businesses.</a:t>
            </a:r>
            <a:br>
              <a:rPr lang="en-US" b="0" i="0" dirty="0">
                <a:solidFill>
                  <a:srgbClr val="000000"/>
                </a:solidFill>
                <a:effectLst/>
                <a:latin typeface="Roboto" panose="02000000000000000000" pitchFamily="2" charset="0"/>
              </a:rPr>
            </a:br>
            <a:r>
              <a:rPr lang="en-US" dirty="0">
                <a:solidFill>
                  <a:srgbClr val="000000"/>
                </a:solidFill>
                <a:latin typeface="Roboto" panose="02000000000000000000" pitchFamily="2" charset="0"/>
                <a:sym typeface="Wingdings" panose="05000000000000000000" pitchFamily="2" charset="2"/>
              </a:rPr>
              <a:t></a:t>
            </a:r>
            <a:r>
              <a:rPr lang="en-US" b="0" i="0" dirty="0">
                <a:solidFill>
                  <a:srgbClr val="000000"/>
                </a:solidFill>
                <a:effectLst/>
                <a:latin typeface="Roboto" panose="02000000000000000000" pitchFamily="2" charset="0"/>
              </a:rPr>
              <a:t>Skilled workforce: The HMR has a large pool of skilled and educated workers. This makes it an attractive destination for businesses that require a skilled workforce. </a:t>
            </a:r>
            <a:endParaRPr lang="en-IN" dirty="0"/>
          </a:p>
        </p:txBody>
      </p:sp>
    </p:spTree>
    <p:extLst>
      <p:ext uri="{BB962C8B-B14F-4D97-AF65-F5344CB8AC3E}">
        <p14:creationId xmlns:p14="http://schemas.microsoft.com/office/powerpoint/2010/main" val="1033104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red and white background&#10;&#10;Description automatically generated">
            <a:extLst>
              <a:ext uri="{FF2B5EF4-FFF2-40B4-BE49-F238E27FC236}">
                <a16:creationId xmlns:a16="http://schemas.microsoft.com/office/drawing/2014/main" id="{27D6E4AA-A23E-AE2C-50FC-3F8DDEE32BE5}"/>
              </a:ext>
            </a:extLst>
          </p:cNvPr>
          <p:cNvPicPr>
            <a:picLocks noChangeAspect="1"/>
          </p:cNvPicPr>
          <p:nvPr/>
        </p:nvPicPr>
        <p:blipFill rotWithShape="1">
          <a:blip r:embed="rId2"/>
          <a:srcRect r="5200"/>
          <a:stretch/>
        </p:blipFill>
        <p:spPr>
          <a:xfrm rot="5400000">
            <a:off x="7197585" y="1324115"/>
            <a:ext cx="6858000" cy="4073245"/>
          </a:xfrm>
          <a:prstGeom prst="rect">
            <a:avLst/>
          </a:prstGeom>
        </p:spPr>
      </p:pic>
      <p:pic>
        <p:nvPicPr>
          <p:cNvPr id="7" name="Content Placeholder 3" descr="Telangana Emblem">
            <a:extLst>
              <a:ext uri="{FF2B5EF4-FFF2-40B4-BE49-F238E27FC236}">
                <a16:creationId xmlns:a16="http://schemas.microsoft.com/office/drawing/2014/main" id="{2597AAF6-4337-249B-6293-DC05E7C0ECF1}"/>
              </a:ext>
            </a:extLst>
          </p:cNvPr>
          <p:cNvPicPr>
            <a:picLocks noChangeAspect="1"/>
          </p:cNvPicPr>
          <p:nvPr/>
        </p:nvPicPr>
        <p:blipFill>
          <a:blip r:embed="rId3"/>
          <a:stretch>
            <a:fillRect/>
          </a:stretch>
        </p:blipFill>
        <p:spPr>
          <a:xfrm>
            <a:off x="0" y="-294570"/>
            <a:ext cx="2113386" cy="2255237"/>
          </a:xfrm>
          <a:prstGeom prst="rect">
            <a:avLst/>
          </a:prstGeom>
        </p:spPr>
      </p:pic>
      <p:sp>
        <p:nvSpPr>
          <p:cNvPr id="3" name="TextBox 2">
            <a:extLst>
              <a:ext uri="{FF2B5EF4-FFF2-40B4-BE49-F238E27FC236}">
                <a16:creationId xmlns:a16="http://schemas.microsoft.com/office/drawing/2014/main" id="{DFCD51B9-BF79-72F4-4F62-E15BB121FF64}"/>
              </a:ext>
            </a:extLst>
          </p:cNvPr>
          <p:cNvSpPr txBox="1"/>
          <p:nvPr/>
        </p:nvSpPr>
        <p:spPr>
          <a:xfrm>
            <a:off x="2259012" y="509884"/>
            <a:ext cx="8447088" cy="646331"/>
          </a:xfrm>
          <a:prstGeom prst="rect">
            <a:avLst/>
          </a:prstGeom>
          <a:noFill/>
        </p:spPr>
        <p:txBody>
          <a:bodyPr wrap="square">
            <a:spAutoFit/>
          </a:bodyPr>
          <a:lstStyle/>
          <a:p>
            <a:r>
              <a:rPr lang="en-US" b="1" dirty="0"/>
              <a:t>Is there any relationship between district investments, vehicles sales and stamps revenue within the same district between FY 2021 and 2022?</a:t>
            </a:r>
            <a:endParaRPr lang="en-IN" b="1" dirty="0"/>
          </a:p>
        </p:txBody>
      </p:sp>
      <p:pic>
        <p:nvPicPr>
          <p:cNvPr id="9218" name="Picture 2" descr="Sum of investment in cr, Sum of total revenue and total by district">
            <a:extLst>
              <a:ext uri="{FF2B5EF4-FFF2-40B4-BE49-F238E27FC236}">
                <a16:creationId xmlns:a16="http://schemas.microsoft.com/office/drawing/2014/main" id="{27FCDB0E-EC44-E157-FF36-9DFCBABECC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7656" y="1684337"/>
            <a:ext cx="5923520" cy="33528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A115708-B1B2-CC32-62F3-EACDADE0CCCF}"/>
              </a:ext>
            </a:extLst>
          </p:cNvPr>
          <p:cNvSpPr txBox="1"/>
          <p:nvPr/>
        </p:nvSpPr>
        <p:spPr>
          <a:xfrm>
            <a:off x="316706" y="1899494"/>
            <a:ext cx="6330950" cy="4524315"/>
          </a:xfrm>
          <a:prstGeom prst="rect">
            <a:avLst/>
          </a:prstGeom>
          <a:noFill/>
        </p:spPr>
        <p:txBody>
          <a:bodyPr wrap="square">
            <a:spAutoFit/>
          </a:bodyPr>
          <a:lstStyle/>
          <a:p>
            <a:r>
              <a:rPr lang="en-US" b="0" i="0" dirty="0">
                <a:solidFill>
                  <a:srgbClr val="000000"/>
                </a:solidFill>
                <a:effectLst/>
                <a:latin typeface="Roboto" panose="02000000000000000000" pitchFamily="2" charset="0"/>
              </a:rPr>
              <a:t>There is no clear relationship between district investments, vehicle sales, and stamps revenue within the same district between FY 2021 and 2022. the districts with the highest investment (Ranga Reddy, Sanga Reddy, and </a:t>
            </a:r>
            <a:r>
              <a:rPr lang="en-US" b="0" i="0" dirty="0" err="1">
                <a:solidFill>
                  <a:srgbClr val="000000"/>
                </a:solidFill>
                <a:effectLst/>
                <a:latin typeface="Roboto" panose="02000000000000000000" pitchFamily="2" charset="0"/>
              </a:rPr>
              <a:t>MedchalMalkajgiri</a:t>
            </a:r>
            <a:r>
              <a:rPr lang="en-US" b="0" i="0" dirty="0">
                <a:solidFill>
                  <a:srgbClr val="000000"/>
                </a:solidFill>
                <a:effectLst/>
                <a:latin typeface="Roboto" panose="02000000000000000000" pitchFamily="2" charset="0"/>
              </a:rPr>
              <a:t>) do not necessarily have the highest vehicle sales or stamps revenue. </a:t>
            </a:r>
            <a:br>
              <a:rPr lang="en-US" b="0" i="0" dirty="0">
                <a:solidFill>
                  <a:srgbClr val="000000"/>
                </a:solidFill>
                <a:effectLst/>
                <a:latin typeface="Roboto" panose="02000000000000000000" pitchFamily="2" charset="0"/>
              </a:rPr>
            </a:br>
            <a:br>
              <a:rPr lang="en-US" b="0" i="0" dirty="0">
                <a:solidFill>
                  <a:srgbClr val="000000"/>
                </a:solidFill>
                <a:effectLst/>
                <a:latin typeface="Roboto" panose="02000000000000000000" pitchFamily="2" charset="0"/>
              </a:rPr>
            </a:br>
            <a:r>
              <a:rPr lang="en-US" b="0" i="0" dirty="0">
                <a:solidFill>
                  <a:srgbClr val="000000"/>
                </a:solidFill>
                <a:effectLst/>
                <a:latin typeface="Roboto" panose="02000000000000000000" pitchFamily="2" charset="0"/>
              </a:rPr>
              <a:t>There are a number of possible explanations for this lack of correlation. </a:t>
            </a:r>
            <a:br>
              <a:rPr lang="en-US" b="0" i="0" dirty="0">
                <a:solidFill>
                  <a:srgbClr val="000000"/>
                </a:solidFill>
                <a:effectLst/>
                <a:latin typeface="Roboto" panose="02000000000000000000" pitchFamily="2" charset="0"/>
              </a:rPr>
            </a:br>
            <a:r>
              <a:rPr lang="en-US" dirty="0">
                <a:solidFill>
                  <a:srgbClr val="000000"/>
                </a:solidFill>
                <a:latin typeface="Roboto" panose="02000000000000000000" pitchFamily="2" charset="0"/>
                <a:sym typeface="Wingdings" panose="05000000000000000000" pitchFamily="2" charset="2"/>
              </a:rPr>
              <a:t></a:t>
            </a:r>
            <a:r>
              <a:rPr lang="en-US" b="0" i="0" dirty="0">
                <a:solidFill>
                  <a:srgbClr val="000000"/>
                </a:solidFill>
                <a:effectLst/>
                <a:latin typeface="Roboto" panose="02000000000000000000" pitchFamily="2" charset="0"/>
              </a:rPr>
              <a:t>One possibility is that the investment is in sectors that do not generate a lot of vehicle sales or stamps revenue, such as infrastructure or heavy industry. </a:t>
            </a:r>
            <a:br>
              <a:rPr lang="en-US" b="0" i="0" dirty="0">
                <a:solidFill>
                  <a:srgbClr val="000000"/>
                </a:solidFill>
                <a:effectLst/>
                <a:latin typeface="Roboto" panose="02000000000000000000" pitchFamily="2" charset="0"/>
              </a:rPr>
            </a:br>
            <a:r>
              <a:rPr lang="en-US" b="0" i="0" dirty="0">
                <a:solidFill>
                  <a:srgbClr val="000000"/>
                </a:solidFill>
                <a:effectLst/>
                <a:latin typeface="Roboto" panose="02000000000000000000" pitchFamily="2" charset="0"/>
                <a:sym typeface="Wingdings" panose="05000000000000000000" pitchFamily="2" charset="2"/>
              </a:rPr>
              <a:t></a:t>
            </a:r>
            <a:r>
              <a:rPr lang="en-US" b="0" i="0" dirty="0">
                <a:solidFill>
                  <a:srgbClr val="000000"/>
                </a:solidFill>
                <a:effectLst/>
                <a:latin typeface="Roboto" panose="02000000000000000000" pitchFamily="2" charset="0"/>
              </a:rPr>
              <a:t>Another possibility is that the investment is in sectors that are new to the district, and it will take some time for the investment to have an impact on vehicle sales and stamps revenue. </a:t>
            </a:r>
            <a:endParaRPr lang="en-IN" dirty="0"/>
          </a:p>
        </p:txBody>
      </p:sp>
    </p:spTree>
    <p:extLst>
      <p:ext uri="{BB962C8B-B14F-4D97-AF65-F5344CB8AC3E}">
        <p14:creationId xmlns:p14="http://schemas.microsoft.com/office/powerpoint/2010/main" val="3767325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E015713-B509-94B6-5C5E-8F25D8B92D59}"/>
              </a:ext>
            </a:extLst>
          </p:cNvPr>
          <p:cNvPicPr>
            <a:picLocks noChangeAspect="1"/>
          </p:cNvPicPr>
          <p:nvPr/>
        </p:nvPicPr>
        <p:blipFill rotWithShape="1">
          <a:blip r:embed="rId2"/>
          <a:srcRect r="5200"/>
          <a:stretch/>
        </p:blipFill>
        <p:spPr>
          <a:xfrm>
            <a:off x="3561525" y="12811"/>
            <a:ext cx="8684708" cy="6870803"/>
          </a:xfrm>
          <a:prstGeom prst="rect">
            <a:avLst/>
          </a:prstGeom>
        </p:spPr>
      </p:pic>
      <p:sp>
        <p:nvSpPr>
          <p:cNvPr id="31" name="Rectangle 3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cNvSpPr>
            <a:spLocks noGrp="1"/>
          </p:cNvSpPr>
          <p:nvPr>
            <p:ph type="ctrTitle"/>
          </p:nvPr>
        </p:nvSpPr>
        <p:spPr>
          <a:xfrm>
            <a:off x="170965" y="1639011"/>
            <a:ext cx="6003261" cy="810798"/>
          </a:xfrm>
        </p:spPr>
        <p:txBody>
          <a:bodyPr anchor="b">
            <a:normAutofit/>
          </a:bodyPr>
          <a:lstStyle/>
          <a:p>
            <a:pPr algn="ctr"/>
            <a:r>
              <a:rPr lang="en-US" sz="3700" dirty="0"/>
              <a:t>INTRODUCTION</a:t>
            </a:r>
          </a:p>
        </p:txBody>
      </p:sp>
      <p:sp>
        <p:nvSpPr>
          <p:cNvPr id="32" name="Rectangle 3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descr="Telangana Emblem">
            <a:extLst>
              <a:ext uri="{FF2B5EF4-FFF2-40B4-BE49-F238E27FC236}">
                <a16:creationId xmlns:a16="http://schemas.microsoft.com/office/drawing/2014/main" id="{AB54A4EB-8B11-2726-249B-36513F8FB2B3}"/>
              </a:ext>
            </a:extLst>
          </p:cNvPr>
          <p:cNvPicPr>
            <a:picLocks noChangeAspect="1"/>
          </p:cNvPicPr>
          <p:nvPr/>
        </p:nvPicPr>
        <p:blipFill>
          <a:blip r:embed="rId3"/>
          <a:stretch>
            <a:fillRect/>
          </a:stretch>
        </p:blipFill>
        <p:spPr>
          <a:xfrm>
            <a:off x="94677" y="27930"/>
            <a:ext cx="1555172" cy="1659555"/>
          </a:xfrm>
          <a:prstGeom prst="rect">
            <a:avLst/>
          </a:prstGeom>
        </p:spPr>
      </p:pic>
      <p:pic>
        <p:nvPicPr>
          <p:cNvPr id="7" name="Picture 6">
            <a:extLst>
              <a:ext uri="{FF2B5EF4-FFF2-40B4-BE49-F238E27FC236}">
                <a16:creationId xmlns:a16="http://schemas.microsoft.com/office/drawing/2014/main" id="{1EE20516-B00A-1128-F162-8513DE18FA2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871419" y="180015"/>
            <a:ext cx="1445496" cy="1445496"/>
          </a:xfrm>
          <a:prstGeom prst="rect">
            <a:avLst/>
          </a:prstGeom>
        </p:spPr>
      </p:pic>
      <p:pic>
        <p:nvPicPr>
          <p:cNvPr id="11" name="Picture 10">
            <a:extLst>
              <a:ext uri="{FF2B5EF4-FFF2-40B4-BE49-F238E27FC236}">
                <a16:creationId xmlns:a16="http://schemas.microsoft.com/office/drawing/2014/main" id="{5D74B5B1-A1D4-D594-C148-D4D1F351A293}"/>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9739057" y="5006249"/>
            <a:ext cx="2416364" cy="1812273"/>
          </a:xfrm>
          <a:prstGeom prst="rect">
            <a:avLst/>
          </a:prstGeom>
        </p:spPr>
      </p:pic>
      <p:pic>
        <p:nvPicPr>
          <p:cNvPr id="8" name="Picture 7">
            <a:extLst>
              <a:ext uri="{FF2B5EF4-FFF2-40B4-BE49-F238E27FC236}">
                <a16:creationId xmlns:a16="http://schemas.microsoft.com/office/drawing/2014/main" id="{CE66072E-F526-FFCC-C691-0DAFC23A2034}"/>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7669068" y="1494445"/>
            <a:ext cx="3963627" cy="3963627"/>
          </a:xfrm>
          <a:prstGeom prst="rect">
            <a:avLst/>
          </a:prstGeom>
        </p:spPr>
      </p:pic>
      <p:pic>
        <p:nvPicPr>
          <p:cNvPr id="12" name="Picture 11">
            <a:extLst>
              <a:ext uri="{FF2B5EF4-FFF2-40B4-BE49-F238E27FC236}">
                <a16:creationId xmlns:a16="http://schemas.microsoft.com/office/drawing/2014/main" id="{88B2F1A8-12D3-8D60-FDEC-D58C8F2FF06D}"/>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10021184" y="494160"/>
            <a:ext cx="1286866" cy="858179"/>
          </a:xfrm>
          <a:prstGeom prst="rect">
            <a:avLst/>
          </a:prstGeom>
        </p:spPr>
      </p:pic>
      <p:pic>
        <p:nvPicPr>
          <p:cNvPr id="24" name="Picture 23">
            <a:extLst>
              <a:ext uri="{FF2B5EF4-FFF2-40B4-BE49-F238E27FC236}">
                <a16:creationId xmlns:a16="http://schemas.microsoft.com/office/drawing/2014/main" id="{7375F45F-447E-1D99-348C-A494BC3C55AC}"/>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3359928" y="5458072"/>
            <a:ext cx="2201268" cy="1238213"/>
          </a:xfrm>
          <a:prstGeom prst="rect">
            <a:avLst/>
          </a:prstGeom>
        </p:spPr>
      </p:pic>
      <p:sp>
        <p:nvSpPr>
          <p:cNvPr id="25" name="TextBox 24">
            <a:extLst>
              <a:ext uri="{FF2B5EF4-FFF2-40B4-BE49-F238E27FC236}">
                <a16:creationId xmlns:a16="http://schemas.microsoft.com/office/drawing/2014/main" id="{67D37741-6EED-8B4C-7C3C-6E17CD375F88}"/>
              </a:ext>
            </a:extLst>
          </p:cNvPr>
          <p:cNvSpPr txBox="1"/>
          <p:nvPr/>
        </p:nvSpPr>
        <p:spPr>
          <a:xfrm>
            <a:off x="284530" y="2294051"/>
            <a:ext cx="7126514" cy="2308324"/>
          </a:xfrm>
          <a:prstGeom prst="rect">
            <a:avLst/>
          </a:prstGeom>
          <a:noFill/>
        </p:spPr>
        <p:txBody>
          <a:bodyPr wrap="square" rtlCol="0">
            <a:spAutoFit/>
          </a:bodyPr>
          <a:lstStyle/>
          <a:p>
            <a:r>
              <a:rPr lang="en-US" dirty="0"/>
              <a:t>Telangana, located in southern India, is the country's youngest state, formed in 2014. Known for its rich cultural heritage and historical significance, it has rapidly evolved into a dynamic economic powerhouse. Hyderabad, its capital city, </a:t>
            </a:r>
            <a:r>
              <a:rPr lang="en-US" b="1" dirty="0"/>
              <a:t>is a major global IT and business hub</a:t>
            </a:r>
            <a:r>
              <a:rPr lang="en-US" dirty="0"/>
              <a:t>, often referred to as </a:t>
            </a:r>
            <a:r>
              <a:rPr lang="en-US" b="1" dirty="0"/>
              <a:t>"Cyberabad”.</a:t>
            </a:r>
            <a:r>
              <a:rPr lang="en-US" dirty="0"/>
              <a:t> Telangana boasts a diverse landscape, with a mix of urban vibrancy and rural charm, making it a region of great promise and opportunity.</a:t>
            </a:r>
            <a:endParaRPr lang="en-IN" dirty="0"/>
          </a:p>
        </p:txBody>
      </p:sp>
    </p:spTree>
    <p:extLst>
      <p:ext uri="{BB962C8B-B14F-4D97-AF65-F5344CB8AC3E}">
        <p14:creationId xmlns:p14="http://schemas.microsoft.com/office/powerpoint/2010/main" val="2606364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red and white background&#10;&#10;Description automatically generated">
            <a:extLst>
              <a:ext uri="{FF2B5EF4-FFF2-40B4-BE49-F238E27FC236}">
                <a16:creationId xmlns:a16="http://schemas.microsoft.com/office/drawing/2014/main" id="{27D6E4AA-A23E-AE2C-50FC-3F8DDEE32BE5}"/>
              </a:ext>
            </a:extLst>
          </p:cNvPr>
          <p:cNvPicPr>
            <a:picLocks noChangeAspect="1"/>
          </p:cNvPicPr>
          <p:nvPr/>
        </p:nvPicPr>
        <p:blipFill rotWithShape="1">
          <a:blip r:embed="rId2"/>
          <a:srcRect r="5200"/>
          <a:stretch/>
        </p:blipFill>
        <p:spPr>
          <a:xfrm rot="5400000">
            <a:off x="6929834" y="1340547"/>
            <a:ext cx="6602712" cy="3921619"/>
          </a:xfrm>
          <a:prstGeom prst="rect">
            <a:avLst/>
          </a:prstGeom>
        </p:spPr>
      </p:pic>
      <p:pic>
        <p:nvPicPr>
          <p:cNvPr id="7" name="Content Placeholder 3" descr="Telangana Emblem">
            <a:extLst>
              <a:ext uri="{FF2B5EF4-FFF2-40B4-BE49-F238E27FC236}">
                <a16:creationId xmlns:a16="http://schemas.microsoft.com/office/drawing/2014/main" id="{2597AAF6-4337-249B-6293-DC05E7C0ECF1}"/>
              </a:ext>
            </a:extLst>
          </p:cNvPr>
          <p:cNvPicPr>
            <a:picLocks noChangeAspect="1"/>
          </p:cNvPicPr>
          <p:nvPr/>
        </p:nvPicPr>
        <p:blipFill>
          <a:blip r:embed="rId3"/>
          <a:stretch>
            <a:fillRect/>
          </a:stretch>
        </p:blipFill>
        <p:spPr>
          <a:xfrm>
            <a:off x="385" y="-64786"/>
            <a:ext cx="2113386" cy="2255237"/>
          </a:xfrm>
          <a:prstGeom prst="rect">
            <a:avLst/>
          </a:prstGeom>
        </p:spPr>
      </p:pic>
      <p:sp>
        <p:nvSpPr>
          <p:cNvPr id="3" name="TextBox 2">
            <a:extLst>
              <a:ext uri="{FF2B5EF4-FFF2-40B4-BE49-F238E27FC236}">
                <a16:creationId xmlns:a16="http://schemas.microsoft.com/office/drawing/2014/main" id="{76EB66CB-DB73-10D0-3BC8-D228A18AF0FA}"/>
              </a:ext>
            </a:extLst>
          </p:cNvPr>
          <p:cNvSpPr txBox="1"/>
          <p:nvPr/>
        </p:nvSpPr>
        <p:spPr>
          <a:xfrm>
            <a:off x="2186390" y="330002"/>
            <a:ext cx="8976909" cy="646331"/>
          </a:xfrm>
          <a:prstGeom prst="rect">
            <a:avLst/>
          </a:prstGeom>
          <a:noFill/>
        </p:spPr>
        <p:txBody>
          <a:bodyPr wrap="square">
            <a:spAutoFit/>
          </a:bodyPr>
          <a:lstStyle/>
          <a:p>
            <a:r>
              <a:rPr lang="en-US" b="1" dirty="0">
                <a:latin typeface="+mj-lt"/>
              </a:rPr>
              <a:t>Are there any particular sectors that have shown substantial investment in multiple districts between FY 2021 and 2022? </a:t>
            </a:r>
            <a:endParaRPr lang="en-IN" b="1" dirty="0">
              <a:latin typeface="+mj-lt"/>
            </a:endParaRPr>
          </a:p>
        </p:txBody>
      </p:sp>
      <p:pic>
        <p:nvPicPr>
          <p:cNvPr id="10241" name="Picture 1" descr="Sum of investment in cr by district">
            <a:extLst>
              <a:ext uri="{FF2B5EF4-FFF2-40B4-BE49-F238E27FC236}">
                <a16:creationId xmlns:a16="http://schemas.microsoft.com/office/drawing/2014/main" id="{EA6533B0-3BFC-48B4-56EC-4DEB170E96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7934" y="2333626"/>
            <a:ext cx="3975101" cy="28692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4272B93-AD21-9B1A-9EC9-BA76EDABE691}"/>
              </a:ext>
            </a:extLst>
          </p:cNvPr>
          <p:cNvSpPr txBox="1"/>
          <p:nvPr/>
        </p:nvSpPr>
        <p:spPr>
          <a:xfrm>
            <a:off x="-1" y="1943100"/>
            <a:ext cx="8629789" cy="4524315"/>
          </a:xfrm>
          <a:prstGeom prst="rect">
            <a:avLst/>
          </a:prstGeom>
          <a:noFill/>
        </p:spPr>
        <p:txBody>
          <a:bodyPr wrap="square">
            <a:spAutoFit/>
          </a:bodyPr>
          <a:lstStyle/>
          <a:p>
            <a:r>
              <a:rPr lang="en-US" dirty="0">
                <a:solidFill>
                  <a:srgbClr val="000000"/>
                </a:solidFill>
                <a:latin typeface="Roboto" panose="02000000000000000000" pitchFamily="2" charset="0"/>
              </a:rPr>
              <a:t>Th</a:t>
            </a:r>
            <a:r>
              <a:rPr lang="en-US" b="0" i="0" dirty="0">
                <a:solidFill>
                  <a:srgbClr val="000000"/>
                </a:solidFill>
                <a:effectLst/>
                <a:latin typeface="Roboto" panose="02000000000000000000" pitchFamily="2" charset="0"/>
              </a:rPr>
              <a:t>ere are some particular sectors that have shown substantial investment in multiple districts between FY 2021 and 2022 in Telangana, </a:t>
            </a:r>
            <a:br>
              <a:rPr lang="en-US" b="0" i="0" dirty="0">
                <a:solidFill>
                  <a:srgbClr val="000000"/>
                </a:solidFill>
                <a:effectLst/>
                <a:latin typeface="Roboto" panose="02000000000000000000" pitchFamily="2" charset="0"/>
              </a:rPr>
            </a:br>
            <a:r>
              <a:rPr lang="en-US" b="0" i="0" dirty="0">
                <a:solidFill>
                  <a:srgbClr val="000000"/>
                </a:solidFill>
                <a:effectLst/>
                <a:latin typeface="Roboto" panose="02000000000000000000" pitchFamily="2" charset="0"/>
                <a:sym typeface="Wingdings" panose="05000000000000000000" pitchFamily="2" charset="2"/>
              </a:rPr>
              <a:t></a:t>
            </a:r>
            <a:r>
              <a:rPr lang="en-US" b="0" i="0" dirty="0">
                <a:solidFill>
                  <a:srgbClr val="000000"/>
                </a:solidFill>
                <a:effectLst/>
                <a:latin typeface="Roboto" panose="02000000000000000000" pitchFamily="2" charset="0"/>
              </a:rPr>
              <a:t> Food Processing: This sector has attracted significant investment in districts such as </a:t>
            </a:r>
            <a:r>
              <a:rPr lang="en-US" b="0" i="0" dirty="0" err="1">
                <a:solidFill>
                  <a:srgbClr val="000000"/>
                </a:solidFill>
                <a:effectLst/>
                <a:latin typeface="Roboto" panose="02000000000000000000" pitchFamily="2" charset="0"/>
              </a:rPr>
              <a:t>Rangareddy</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Medchal-Malkajgiri</a:t>
            </a:r>
            <a:r>
              <a:rPr lang="en-US" b="0" i="0" dirty="0">
                <a:solidFill>
                  <a:srgbClr val="000000"/>
                </a:solidFill>
                <a:effectLst/>
                <a:latin typeface="Roboto" panose="02000000000000000000" pitchFamily="2" charset="0"/>
              </a:rPr>
              <a:t>, Hyderabad, and Warangal but </a:t>
            </a:r>
            <a:r>
              <a:rPr lang="en-US" dirty="0">
                <a:solidFill>
                  <a:srgbClr val="000000"/>
                </a:solidFill>
                <a:latin typeface="Roboto" panose="02000000000000000000" pitchFamily="2" charset="0"/>
              </a:rPr>
              <a:t>has substantial investments in other districts too</a:t>
            </a:r>
            <a:br>
              <a:rPr lang="en-US" b="0" i="0" dirty="0">
                <a:solidFill>
                  <a:srgbClr val="000000"/>
                </a:solidFill>
                <a:effectLst/>
                <a:latin typeface="Roboto" panose="02000000000000000000" pitchFamily="2" charset="0"/>
              </a:rPr>
            </a:br>
            <a:r>
              <a:rPr lang="en-US" dirty="0">
                <a:solidFill>
                  <a:srgbClr val="000000"/>
                </a:solidFill>
                <a:latin typeface="Roboto" panose="02000000000000000000" pitchFamily="2" charset="0"/>
                <a:sym typeface="Wingdings" panose="05000000000000000000" pitchFamily="2" charset="2"/>
              </a:rPr>
              <a:t></a:t>
            </a:r>
            <a:r>
              <a:rPr lang="en-US" b="0" i="0" dirty="0">
                <a:solidFill>
                  <a:srgbClr val="000000"/>
                </a:solidFill>
                <a:effectLst/>
                <a:latin typeface="Roboto" panose="02000000000000000000" pitchFamily="2" charset="0"/>
              </a:rPr>
              <a:t>Pharmaceuticals and Chemicals: This sector has attracted significant investment in districts such as </a:t>
            </a:r>
            <a:r>
              <a:rPr lang="en-US" b="0" i="0" dirty="0" err="1">
                <a:solidFill>
                  <a:srgbClr val="000000"/>
                </a:solidFill>
                <a:effectLst/>
                <a:latin typeface="Roboto" panose="02000000000000000000" pitchFamily="2" charset="0"/>
              </a:rPr>
              <a:t>Rangareddy</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Medchal-Malkajgiri</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Sangareddy</a:t>
            </a:r>
            <a:r>
              <a:rPr lang="en-US" b="0" i="0" dirty="0">
                <a:solidFill>
                  <a:srgbClr val="000000"/>
                </a:solidFill>
                <a:effectLst/>
                <a:latin typeface="Roboto" panose="02000000000000000000" pitchFamily="2" charset="0"/>
              </a:rPr>
              <a:t>, and Hyderabad.</a:t>
            </a:r>
            <a:br>
              <a:rPr lang="en-US" b="0" i="0" dirty="0">
                <a:solidFill>
                  <a:srgbClr val="000000"/>
                </a:solidFill>
                <a:effectLst/>
                <a:latin typeface="Roboto" panose="02000000000000000000" pitchFamily="2" charset="0"/>
              </a:rPr>
            </a:br>
            <a:r>
              <a:rPr lang="en-US" b="0" i="0" dirty="0">
                <a:solidFill>
                  <a:srgbClr val="000000"/>
                </a:solidFill>
                <a:effectLst/>
                <a:latin typeface="Roboto" panose="02000000000000000000" pitchFamily="2" charset="0"/>
                <a:sym typeface="Wingdings" panose="05000000000000000000" pitchFamily="2" charset="2"/>
              </a:rPr>
              <a:t></a:t>
            </a:r>
            <a:r>
              <a:rPr lang="en-US" b="0" i="0" dirty="0">
                <a:solidFill>
                  <a:srgbClr val="000000"/>
                </a:solidFill>
                <a:effectLst/>
                <a:latin typeface="Roboto" panose="02000000000000000000" pitchFamily="2" charset="0"/>
              </a:rPr>
              <a:t>Manufacturing: This sector has attracted significant investment in districts such as </a:t>
            </a:r>
            <a:r>
              <a:rPr lang="en-US" b="0" i="0" dirty="0" err="1">
                <a:solidFill>
                  <a:srgbClr val="000000"/>
                </a:solidFill>
                <a:effectLst/>
                <a:latin typeface="Roboto" panose="02000000000000000000" pitchFamily="2" charset="0"/>
              </a:rPr>
              <a:t>Rangareddy</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Medchal-Malkajgiri</a:t>
            </a:r>
            <a:r>
              <a:rPr lang="en-US" b="0" i="0" dirty="0">
                <a:solidFill>
                  <a:srgbClr val="000000"/>
                </a:solidFill>
                <a:effectLst/>
                <a:latin typeface="Roboto" panose="02000000000000000000" pitchFamily="2" charset="0"/>
              </a:rPr>
              <a:t>, Hyderabad, and </a:t>
            </a:r>
            <a:r>
              <a:rPr lang="en-US" b="0" i="0" dirty="0" err="1">
                <a:solidFill>
                  <a:srgbClr val="000000"/>
                </a:solidFill>
                <a:effectLst/>
                <a:latin typeface="Roboto" panose="02000000000000000000" pitchFamily="2" charset="0"/>
              </a:rPr>
              <a:t>Mahabubnagar</a:t>
            </a:r>
            <a:r>
              <a:rPr lang="en-US" b="0" i="0" dirty="0">
                <a:solidFill>
                  <a:srgbClr val="000000"/>
                </a:solidFill>
                <a:effectLst/>
                <a:latin typeface="Roboto" panose="02000000000000000000" pitchFamily="2" charset="0"/>
              </a:rPr>
              <a:t>.</a:t>
            </a:r>
            <a:br>
              <a:rPr lang="en-US" b="0" i="0" dirty="0">
                <a:solidFill>
                  <a:srgbClr val="000000"/>
                </a:solidFill>
                <a:effectLst/>
                <a:latin typeface="Roboto" panose="02000000000000000000" pitchFamily="2" charset="0"/>
              </a:rPr>
            </a:br>
            <a:br>
              <a:rPr lang="en-US" dirty="0">
                <a:solidFill>
                  <a:srgbClr val="000000"/>
                </a:solidFill>
                <a:latin typeface="Roboto" panose="02000000000000000000" pitchFamily="2" charset="0"/>
              </a:rPr>
            </a:br>
            <a:r>
              <a:rPr lang="en-US" b="0" i="0" dirty="0">
                <a:solidFill>
                  <a:srgbClr val="000000"/>
                </a:solidFill>
                <a:effectLst/>
                <a:latin typeface="Roboto" panose="02000000000000000000" pitchFamily="2" charset="0"/>
              </a:rPr>
              <a:t> In addition to the above sectors, the Telangana government is also focusing on developing specific industries in different districts. For example, the </a:t>
            </a:r>
            <a:r>
              <a:rPr lang="en-US" b="0" i="0" dirty="0" err="1">
                <a:solidFill>
                  <a:srgbClr val="000000"/>
                </a:solidFill>
                <a:effectLst/>
                <a:latin typeface="Roboto" panose="02000000000000000000" pitchFamily="2" charset="0"/>
              </a:rPr>
              <a:t>Rangareddy</a:t>
            </a:r>
            <a:r>
              <a:rPr lang="en-US" b="0" i="0" dirty="0">
                <a:solidFill>
                  <a:srgbClr val="000000"/>
                </a:solidFill>
                <a:effectLst/>
                <a:latin typeface="Roboto" panose="02000000000000000000" pitchFamily="2" charset="0"/>
              </a:rPr>
              <a:t> district is home to the Hyderabad Pharma City, which is one of the largest pharmaceutical clusters in the world. The </a:t>
            </a:r>
            <a:r>
              <a:rPr lang="en-US" b="0" i="0" dirty="0" err="1">
                <a:solidFill>
                  <a:srgbClr val="000000"/>
                </a:solidFill>
                <a:effectLst/>
                <a:latin typeface="Roboto" panose="02000000000000000000" pitchFamily="2" charset="0"/>
              </a:rPr>
              <a:t>Sangareddy</a:t>
            </a:r>
            <a:r>
              <a:rPr lang="en-US" b="0" i="0" dirty="0">
                <a:solidFill>
                  <a:srgbClr val="000000"/>
                </a:solidFill>
                <a:effectLst/>
                <a:latin typeface="Roboto" panose="02000000000000000000" pitchFamily="2" charset="0"/>
              </a:rPr>
              <a:t> district is home to the Telangana Aerospace and Defense Park, which is one of the largest aerospace and defense parks in India. </a:t>
            </a:r>
            <a:endParaRPr lang="en-IN" dirty="0"/>
          </a:p>
        </p:txBody>
      </p:sp>
    </p:spTree>
    <p:extLst>
      <p:ext uri="{BB962C8B-B14F-4D97-AF65-F5344CB8AC3E}">
        <p14:creationId xmlns:p14="http://schemas.microsoft.com/office/powerpoint/2010/main" val="29793228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red and white background&#10;&#10;Description automatically generated">
            <a:extLst>
              <a:ext uri="{FF2B5EF4-FFF2-40B4-BE49-F238E27FC236}">
                <a16:creationId xmlns:a16="http://schemas.microsoft.com/office/drawing/2014/main" id="{27D6E4AA-A23E-AE2C-50FC-3F8DDEE32BE5}"/>
              </a:ext>
            </a:extLst>
          </p:cNvPr>
          <p:cNvPicPr>
            <a:picLocks noChangeAspect="1"/>
          </p:cNvPicPr>
          <p:nvPr/>
        </p:nvPicPr>
        <p:blipFill rotWithShape="1">
          <a:blip r:embed="rId2"/>
          <a:srcRect r="5200"/>
          <a:stretch/>
        </p:blipFill>
        <p:spPr>
          <a:xfrm rot="5400000">
            <a:off x="7197585" y="1324115"/>
            <a:ext cx="6858000" cy="4073245"/>
          </a:xfrm>
          <a:prstGeom prst="rect">
            <a:avLst/>
          </a:prstGeom>
        </p:spPr>
      </p:pic>
      <p:pic>
        <p:nvPicPr>
          <p:cNvPr id="7" name="Content Placeholder 3" descr="Telangana Emblem">
            <a:extLst>
              <a:ext uri="{FF2B5EF4-FFF2-40B4-BE49-F238E27FC236}">
                <a16:creationId xmlns:a16="http://schemas.microsoft.com/office/drawing/2014/main" id="{2597AAF6-4337-249B-6293-DC05E7C0ECF1}"/>
              </a:ext>
            </a:extLst>
          </p:cNvPr>
          <p:cNvPicPr>
            <a:picLocks noChangeAspect="1"/>
          </p:cNvPicPr>
          <p:nvPr/>
        </p:nvPicPr>
        <p:blipFill>
          <a:blip r:embed="rId3"/>
          <a:stretch>
            <a:fillRect/>
          </a:stretch>
        </p:blipFill>
        <p:spPr>
          <a:xfrm>
            <a:off x="-239554" y="-241944"/>
            <a:ext cx="2113386" cy="1842786"/>
          </a:xfrm>
          <a:prstGeom prst="rect">
            <a:avLst/>
          </a:prstGeom>
        </p:spPr>
      </p:pic>
      <p:sp>
        <p:nvSpPr>
          <p:cNvPr id="3" name="TextBox 2">
            <a:extLst>
              <a:ext uri="{FF2B5EF4-FFF2-40B4-BE49-F238E27FC236}">
                <a16:creationId xmlns:a16="http://schemas.microsoft.com/office/drawing/2014/main" id="{F241A9BA-5016-89B2-F0A6-4B68EC7FA538}"/>
              </a:ext>
            </a:extLst>
          </p:cNvPr>
          <p:cNvSpPr txBox="1"/>
          <p:nvPr/>
        </p:nvSpPr>
        <p:spPr>
          <a:xfrm>
            <a:off x="2259012" y="319384"/>
            <a:ext cx="9628188" cy="923330"/>
          </a:xfrm>
          <a:prstGeom prst="rect">
            <a:avLst/>
          </a:prstGeom>
          <a:noFill/>
        </p:spPr>
        <p:txBody>
          <a:bodyPr wrap="square">
            <a:spAutoFit/>
          </a:bodyPr>
          <a:lstStyle/>
          <a:p>
            <a:r>
              <a:rPr lang="en-US" b="1" dirty="0"/>
              <a:t>Can we identify any seasonal patterns or cyclicality in the investment trends for specific sectors? Do certain sectors experience higher investments during particular months</a:t>
            </a:r>
            <a:endParaRPr lang="en-IN" b="1" dirty="0"/>
          </a:p>
        </p:txBody>
      </p:sp>
      <p:pic>
        <p:nvPicPr>
          <p:cNvPr id="11266" name="Picture 2" descr="Investment in sectors across Months">
            <a:extLst>
              <a:ext uri="{FF2B5EF4-FFF2-40B4-BE49-F238E27FC236}">
                <a16:creationId xmlns:a16="http://schemas.microsoft.com/office/drawing/2014/main" id="{F50AAC24-FB86-3EA8-05DF-A1BCDCA475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062832"/>
            <a:ext cx="6611078" cy="498773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031DE9C-D6D7-3D51-5ADA-EE2274348C7C}"/>
              </a:ext>
            </a:extLst>
          </p:cNvPr>
          <p:cNvSpPr txBox="1"/>
          <p:nvPr/>
        </p:nvSpPr>
        <p:spPr>
          <a:xfrm>
            <a:off x="-66093" y="1403051"/>
            <a:ext cx="6330950" cy="5355312"/>
          </a:xfrm>
          <a:prstGeom prst="rect">
            <a:avLst/>
          </a:prstGeom>
          <a:noFill/>
        </p:spPr>
        <p:txBody>
          <a:bodyPr wrap="square">
            <a:spAutoFit/>
          </a:bodyPr>
          <a:lstStyle/>
          <a:p>
            <a:r>
              <a:rPr lang="en-US" b="0" i="0" dirty="0">
                <a:solidFill>
                  <a:srgbClr val="000000"/>
                </a:solidFill>
                <a:effectLst/>
                <a:latin typeface="Roboto" panose="02000000000000000000" pitchFamily="2" charset="0"/>
              </a:rPr>
              <a:t>there are a few observations that can be made: </a:t>
            </a:r>
            <a:br>
              <a:rPr lang="en-US" b="0" i="0" dirty="0">
                <a:solidFill>
                  <a:srgbClr val="000000"/>
                </a:solidFill>
                <a:effectLst/>
                <a:latin typeface="Roboto" panose="02000000000000000000" pitchFamily="2" charset="0"/>
              </a:rPr>
            </a:br>
            <a:br>
              <a:rPr lang="en-US" b="0" i="0" dirty="0">
                <a:solidFill>
                  <a:srgbClr val="000000"/>
                </a:solidFill>
                <a:effectLst/>
                <a:latin typeface="Roboto" panose="02000000000000000000" pitchFamily="2" charset="0"/>
              </a:rPr>
            </a:br>
            <a:r>
              <a:rPr lang="en-US" dirty="0">
                <a:solidFill>
                  <a:srgbClr val="000000"/>
                </a:solidFill>
                <a:latin typeface="Roboto" panose="02000000000000000000" pitchFamily="2" charset="0"/>
                <a:sym typeface="Wingdings" panose="05000000000000000000" pitchFamily="2" charset="2"/>
              </a:rPr>
              <a:t></a:t>
            </a:r>
            <a:r>
              <a:rPr lang="en-US" b="0" i="0" dirty="0">
                <a:solidFill>
                  <a:srgbClr val="000000"/>
                </a:solidFill>
                <a:effectLst/>
                <a:latin typeface="Roboto" panose="02000000000000000000" pitchFamily="2" charset="0"/>
              </a:rPr>
              <a:t> </a:t>
            </a:r>
            <a:r>
              <a:rPr lang="en-US" b="1" i="0" dirty="0">
                <a:solidFill>
                  <a:srgbClr val="000000"/>
                </a:solidFill>
                <a:effectLst/>
                <a:latin typeface="Roboto" panose="02000000000000000000" pitchFamily="2" charset="0"/>
              </a:rPr>
              <a:t>Investment in the pharmaceuticals and chemicals sector </a:t>
            </a:r>
            <a:r>
              <a:rPr lang="en-US" b="0" i="0" dirty="0">
                <a:solidFill>
                  <a:srgbClr val="000000"/>
                </a:solidFill>
                <a:effectLst/>
                <a:latin typeface="Roboto" panose="02000000000000000000" pitchFamily="2" charset="0"/>
              </a:rPr>
              <a:t>is relatively consistent throughout the year. This is likely because the pharmaceuticals and chemicals sector is a defensive sector, meaning that it is less affected by economic downturns.</a:t>
            </a:r>
            <a:br>
              <a:rPr lang="en-US" b="0" i="0" dirty="0">
                <a:solidFill>
                  <a:srgbClr val="000000"/>
                </a:solidFill>
                <a:effectLst/>
                <a:latin typeface="Roboto" panose="02000000000000000000" pitchFamily="2" charset="0"/>
              </a:rPr>
            </a:br>
            <a:r>
              <a:rPr lang="en-US" b="1" dirty="0">
                <a:solidFill>
                  <a:srgbClr val="000000"/>
                </a:solidFill>
                <a:latin typeface="Roboto" panose="02000000000000000000" pitchFamily="2" charset="0"/>
                <a:sym typeface="Wingdings" panose="05000000000000000000" pitchFamily="2" charset="2"/>
              </a:rPr>
              <a:t></a:t>
            </a:r>
            <a:r>
              <a:rPr lang="en-US" b="1" i="0" dirty="0">
                <a:solidFill>
                  <a:srgbClr val="000000"/>
                </a:solidFill>
                <a:effectLst/>
                <a:latin typeface="Roboto" panose="02000000000000000000" pitchFamily="2" charset="0"/>
              </a:rPr>
              <a:t> Investment in the real estate industrial sector </a:t>
            </a:r>
            <a:r>
              <a:rPr lang="en-US" b="0" i="0" dirty="0">
                <a:solidFill>
                  <a:srgbClr val="000000"/>
                </a:solidFill>
                <a:effectLst/>
                <a:latin typeface="Roboto" panose="02000000000000000000" pitchFamily="2" charset="0"/>
              </a:rPr>
              <a:t>tends to be higher in the first quarter of the year. This is likely because businesses are more likely to invest in new office space and manufacturing facilities at the beginning of the year.</a:t>
            </a:r>
            <a:br>
              <a:rPr lang="en-US" b="0" i="0" dirty="0">
                <a:solidFill>
                  <a:srgbClr val="000000"/>
                </a:solidFill>
                <a:effectLst/>
                <a:latin typeface="Roboto" panose="02000000000000000000" pitchFamily="2" charset="0"/>
              </a:rPr>
            </a:br>
            <a:r>
              <a:rPr lang="en-US" dirty="0">
                <a:solidFill>
                  <a:srgbClr val="000000"/>
                </a:solidFill>
                <a:latin typeface="Roboto" panose="02000000000000000000" pitchFamily="2" charset="0"/>
                <a:sym typeface="Wingdings" panose="05000000000000000000" pitchFamily="2" charset="2"/>
              </a:rPr>
              <a:t></a:t>
            </a:r>
            <a:r>
              <a:rPr lang="en-US" b="0" i="0" dirty="0">
                <a:solidFill>
                  <a:srgbClr val="000000"/>
                </a:solidFill>
                <a:effectLst/>
                <a:latin typeface="Roboto" panose="02000000000000000000" pitchFamily="2" charset="0"/>
              </a:rPr>
              <a:t> </a:t>
            </a:r>
            <a:r>
              <a:rPr lang="en-US" b="1" i="0" dirty="0">
                <a:solidFill>
                  <a:srgbClr val="000000"/>
                </a:solidFill>
                <a:effectLst/>
                <a:latin typeface="Roboto" panose="02000000000000000000" pitchFamily="2" charset="0"/>
              </a:rPr>
              <a:t>Investment in the solar and other renewables sector </a:t>
            </a:r>
            <a:r>
              <a:rPr lang="en-US" b="0" i="0" dirty="0">
                <a:solidFill>
                  <a:srgbClr val="000000"/>
                </a:solidFill>
                <a:effectLst/>
                <a:latin typeface="Roboto" panose="02000000000000000000" pitchFamily="2" charset="0"/>
              </a:rPr>
              <a:t>tends to be higher in the second and third quarters of the year. This is likely because the weather is more favorable for solar energy production during these months.</a:t>
            </a:r>
            <a:br>
              <a:rPr lang="en-US" b="0" i="0" dirty="0">
                <a:solidFill>
                  <a:srgbClr val="000000"/>
                </a:solidFill>
                <a:effectLst/>
                <a:latin typeface="Roboto" panose="02000000000000000000" pitchFamily="2" charset="0"/>
              </a:rPr>
            </a:br>
            <a:r>
              <a:rPr lang="en-US" b="1" dirty="0">
                <a:solidFill>
                  <a:srgbClr val="000000"/>
                </a:solidFill>
                <a:latin typeface="Roboto" panose="02000000000000000000" pitchFamily="2" charset="0"/>
                <a:sym typeface="Wingdings" panose="05000000000000000000" pitchFamily="2" charset="2"/>
              </a:rPr>
              <a:t>Investment In the agriculture sector </a:t>
            </a:r>
            <a:r>
              <a:rPr lang="en-US" dirty="0">
                <a:solidFill>
                  <a:srgbClr val="000000"/>
                </a:solidFill>
                <a:latin typeface="Roboto" panose="02000000000000000000" pitchFamily="2" charset="0"/>
                <a:sym typeface="Wingdings" panose="05000000000000000000" pitchFamily="2" charset="2"/>
              </a:rPr>
              <a:t>tends to be higher during the </a:t>
            </a:r>
            <a:r>
              <a:rPr lang="en-US" dirty="0" err="1">
                <a:solidFill>
                  <a:srgbClr val="000000"/>
                </a:solidFill>
                <a:latin typeface="Roboto" panose="02000000000000000000" pitchFamily="2" charset="0"/>
                <a:sym typeface="Wingdings" panose="05000000000000000000" pitchFamily="2" charset="2"/>
              </a:rPr>
              <a:t>monsson</a:t>
            </a:r>
            <a:r>
              <a:rPr lang="en-US" dirty="0">
                <a:solidFill>
                  <a:srgbClr val="000000"/>
                </a:solidFill>
                <a:latin typeface="Roboto" panose="02000000000000000000" pitchFamily="2" charset="0"/>
                <a:sym typeface="Wingdings" panose="05000000000000000000" pitchFamily="2" charset="2"/>
              </a:rPr>
              <a:t> period which is </a:t>
            </a:r>
            <a:r>
              <a:rPr lang="en-US" dirty="0" err="1">
                <a:solidFill>
                  <a:srgbClr val="000000"/>
                </a:solidFill>
                <a:latin typeface="Roboto" panose="02000000000000000000" pitchFamily="2" charset="0"/>
                <a:sym typeface="Wingdings" panose="05000000000000000000" pitchFamily="2" charset="2"/>
              </a:rPr>
              <a:t>favourable</a:t>
            </a:r>
            <a:r>
              <a:rPr lang="en-US" dirty="0">
                <a:solidFill>
                  <a:srgbClr val="000000"/>
                </a:solidFill>
                <a:latin typeface="Roboto" panose="02000000000000000000" pitchFamily="2" charset="0"/>
                <a:sym typeface="Wingdings" panose="05000000000000000000" pitchFamily="2" charset="2"/>
              </a:rPr>
              <a:t> for crop growth</a:t>
            </a:r>
            <a:endParaRPr lang="en-IN" dirty="0"/>
          </a:p>
        </p:txBody>
      </p:sp>
    </p:spTree>
    <p:extLst>
      <p:ext uri="{BB962C8B-B14F-4D97-AF65-F5344CB8AC3E}">
        <p14:creationId xmlns:p14="http://schemas.microsoft.com/office/powerpoint/2010/main" val="189365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red and white background&#10;&#10;Description automatically generated">
            <a:extLst>
              <a:ext uri="{FF2B5EF4-FFF2-40B4-BE49-F238E27FC236}">
                <a16:creationId xmlns:a16="http://schemas.microsoft.com/office/drawing/2014/main" id="{27D6E4AA-A23E-AE2C-50FC-3F8DDEE32BE5}"/>
              </a:ext>
            </a:extLst>
          </p:cNvPr>
          <p:cNvPicPr>
            <a:picLocks noChangeAspect="1"/>
          </p:cNvPicPr>
          <p:nvPr/>
        </p:nvPicPr>
        <p:blipFill rotWithShape="1">
          <a:blip r:embed="rId2"/>
          <a:srcRect r="5200"/>
          <a:stretch/>
        </p:blipFill>
        <p:spPr>
          <a:xfrm rot="5400000">
            <a:off x="7197585" y="1324115"/>
            <a:ext cx="6858000" cy="4073245"/>
          </a:xfrm>
          <a:prstGeom prst="rect">
            <a:avLst/>
          </a:prstGeom>
        </p:spPr>
      </p:pic>
      <p:pic>
        <p:nvPicPr>
          <p:cNvPr id="7" name="Content Placeholder 3" descr="Telangana Emblem">
            <a:extLst>
              <a:ext uri="{FF2B5EF4-FFF2-40B4-BE49-F238E27FC236}">
                <a16:creationId xmlns:a16="http://schemas.microsoft.com/office/drawing/2014/main" id="{2597AAF6-4337-249B-6293-DC05E7C0ECF1}"/>
              </a:ext>
            </a:extLst>
          </p:cNvPr>
          <p:cNvPicPr>
            <a:picLocks noChangeAspect="1"/>
          </p:cNvPicPr>
          <p:nvPr/>
        </p:nvPicPr>
        <p:blipFill>
          <a:blip r:embed="rId3"/>
          <a:stretch>
            <a:fillRect/>
          </a:stretch>
        </p:blipFill>
        <p:spPr>
          <a:xfrm>
            <a:off x="385" y="-64786"/>
            <a:ext cx="2113386" cy="2255237"/>
          </a:xfrm>
          <a:prstGeom prst="rect">
            <a:avLst/>
          </a:prstGeom>
        </p:spPr>
      </p:pic>
      <p:sp>
        <p:nvSpPr>
          <p:cNvPr id="4" name="TextBox 3">
            <a:extLst>
              <a:ext uri="{FF2B5EF4-FFF2-40B4-BE49-F238E27FC236}">
                <a16:creationId xmlns:a16="http://schemas.microsoft.com/office/drawing/2014/main" id="{BC297530-AE58-A36B-E06B-53D9AD69177C}"/>
              </a:ext>
            </a:extLst>
          </p:cNvPr>
          <p:cNvSpPr txBox="1"/>
          <p:nvPr/>
        </p:nvSpPr>
        <p:spPr>
          <a:xfrm>
            <a:off x="2186390" y="415345"/>
            <a:ext cx="8748309" cy="646331"/>
          </a:xfrm>
          <a:prstGeom prst="rect">
            <a:avLst/>
          </a:prstGeom>
          <a:noFill/>
        </p:spPr>
        <p:txBody>
          <a:bodyPr wrap="square">
            <a:spAutoFit/>
          </a:bodyPr>
          <a:lstStyle/>
          <a:p>
            <a:r>
              <a:rPr lang="en-US" b="1" dirty="0"/>
              <a:t>What are the top 5 districts to buy commercial properties in Telangana? Justify your answer. </a:t>
            </a:r>
            <a:endParaRPr lang="en-IN" b="1" dirty="0"/>
          </a:p>
        </p:txBody>
      </p:sp>
      <p:sp>
        <p:nvSpPr>
          <p:cNvPr id="8" name="TextBox 7">
            <a:extLst>
              <a:ext uri="{FF2B5EF4-FFF2-40B4-BE49-F238E27FC236}">
                <a16:creationId xmlns:a16="http://schemas.microsoft.com/office/drawing/2014/main" id="{9D764486-5450-A677-DC52-88BA1B647F36}"/>
              </a:ext>
            </a:extLst>
          </p:cNvPr>
          <p:cNvSpPr txBox="1"/>
          <p:nvPr/>
        </p:nvSpPr>
        <p:spPr>
          <a:xfrm>
            <a:off x="1917700" y="1171200"/>
            <a:ext cx="10071099" cy="1200329"/>
          </a:xfrm>
          <a:prstGeom prst="rect">
            <a:avLst/>
          </a:prstGeom>
          <a:noFill/>
        </p:spPr>
        <p:txBody>
          <a:bodyPr wrap="square">
            <a:spAutoFit/>
          </a:bodyPr>
          <a:lstStyle/>
          <a:p>
            <a:pPr algn="l"/>
            <a:r>
              <a:rPr lang="en-US" b="0" i="0" dirty="0">
                <a:solidFill>
                  <a:srgbClr val="000000"/>
                </a:solidFill>
                <a:effectLst/>
                <a:latin typeface="Roboto" panose="02000000000000000000" pitchFamily="2" charset="0"/>
              </a:rPr>
              <a:t>the top 5 districts for commercial properties in Telangana, along with reasons:</a:t>
            </a:r>
            <a:br>
              <a:rPr lang="en-US" b="0" i="0" dirty="0">
                <a:solidFill>
                  <a:srgbClr val="000000"/>
                </a:solidFill>
                <a:effectLst/>
                <a:latin typeface="Roboto" panose="02000000000000000000" pitchFamily="2" charset="0"/>
              </a:rPr>
            </a:br>
            <a:r>
              <a:rPr lang="en-US" b="0" i="0" dirty="0">
                <a:solidFill>
                  <a:srgbClr val="000000"/>
                </a:solidFill>
                <a:effectLst/>
                <a:latin typeface="Roboto" panose="02000000000000000000" pitchFamily="2" charset="0"/>
              </a:rPr>
              <a:t> </a:t>
            </a:r>
            <a:r>
              <a:rPr lang="en-US" dirty="0">
                <a:solidFill>
                  <a:srgbClr val="000000"/>
                </a:solidFill>
                <a:latin typeface="Roboto" panose="02000000000000000000" pitchFamily="2" charset="0"/>
                <a:sym typeface="Wingdings" panose="05000000000000000000" pitchFamily="2" charset="2"/>
              </a:rPr>
              <a:t></a:t>
            </a:r>
            <a:r>
              <a:rPr lang="en-US" b="0" i="0" dirty="0">
                <a:solidFill>
                  <a:srgbClr val="000000"/>
                </a:solidFill>
                <a:effectLst/>
                <a:latin typeface="Roboto" panose="02000000000000000000" pitchFamily="2" charset="0"/>
              </a:rPr>
              <a:t> </a:t>
            </a:r>
            <a:r>
              <a:rPr lang="en-US" b="1" i="0" dirty="0">
                <a:solidFill>
                  <a:srgbClr val="000000"/>
                </a:solidFill>
                <a:effectLst/>
                <a:latin typeface="Roboto" panose="02000000000000000000" pitchFamily="2" charset="0"/>
              </a:rPr>
              <a:t>Hyderabad</a:t>
            </a:r>
            <a:r>
              <a:rPr lang="en-US" b="0" i="0" dirty="0">
                <a:solidFill>
                  <a:srgbClr val="000000"/>
                </a:solidFill>
                <a:effectLst/>
                <a:latin typeface="Roboto" panose="02000000000000000000" pitchFamily="2" charset="0"/>
              </a:rPr>
              <a:t>: </a:t>
            </a:r>
            <a:r>
              <a:rPr lang="en-US" dirty="0">
                <a:solidFill>
                  <a:srgbClr val="000000"/>
                </a:solidFill>
                <a:latin typeface="Roboto" panose="02000000000000000000" pitchFamily="2" charset="0"/>
              </a:rPr>
              <a:t>it</a:t>
            </a:r>
            <a:r>
              <a:rPr lang="en-US" b="0" i="0" dirty="0">
                <a:solidFill>
                  <a:srgbClr val="000000"/>
                </a:solidFill>
                <a:effectLst/>
                <a:latin typeface="Roboto" panose="02000000000000000000" pitchFamily="2" charset="0"/>
              </a:rPr>
              <a:t> is the capital and largest city of Telangana. It is a major center for IT, pharmaceuticals, and manufacturing. </a:t>
            </a:r>
            <a:br>
              <a:rPr lang="en-US" b="0" i="0" dirty="0">
                <a:solidFill>
                  <a:srgbClr val="000000"/>
                </a:solidFill>
                <a:effectLst/>
                <a:latin typeface="Roboto" panose="02000000000000000000" pitchFamily="2" charset="0"/>
              </a:rPr>
            </a:br>
            <a:endParaRPr lang="en-US" b="0" i="0" dirty="0">
              <a:solidFill>
                <a:srgbClr val="000000"/>
              </a:solidFill>
              <a:effectLst/>
              <a:latin typeface="Roboto" panose="02000000000000000000" pitchFamily="2" charset="0"/>
            </a:endParaRPr>
          </a:p>
        </p:txBody>
      </p:sp>
      <p:sp>
        <p:nvSpPr>
          <p:cNvPr id="9" name="TextBox 8">
            <a:extLst>
              <a:ext uri="{FF2B5EF4-FFF2-40B4-BE49-F238E27FC236}">
                <a16:creationId xmlns:a16="http://schemas.microsoft.com/office/drawing/2014/main" id="{334D3F44-957B-4001-172E-487D62FC5738}"/>
              </a:ext>
            </a:extLst>
          </p:cNvPr>
          <p:cNvSpPr txBox="1"/>
          <p:nvPr/>
        </p:nvSpPr>
        <p:spPr>
          <a:xfrm>
            <a:off x="203201" y="2046960"/>
            <a:ext cx="12331700" cy="4524315"/>
          </a:xfrm>
          <a:prstGeom prst="rect">
            <a:avLst/>
          </a:prstGeom>
          <a:noFill/>
        </p:spPr>
        <p:txBody>
          <a:bodyPr wrap="square" rtlCol="0">
            <a:spAutoFit/>
          </a:bodyPr>
          <a:lstStyle/>
          <a:p>
            <a:r>
              <a:rPr lang="en-US" dirty="0">
                <a:solidFill>
                  <a:srgbClr val="000000"/>
                </a:solidFill>
                <a:latin typeface="Roboto" panose="02000000000000000000" pitchFamily="2" charset="0"/>
                <a:sym typeface="Wingdings" panose="05000000000000000000" pitchFamily="2" charset="2"/>
              </a:rPr>
              <a:t></a:t>
            </a:r>
            <a:r>
              <a:rPr lang="en-US" b="1" i="0" dirty="0">
                <a:solidFill>
                  <a:srgbClr val="000000"/>
                </a:solidFill>
                <a:effectLst/>
                <a:latin typeface="Roboto" panose="02000000000000000000" pitchFamily="2" charset="0"/>
              </a:rPr>
              <a:t> </a:t>
            </a:r>
            <a:r>
              <a:rPr lang="en-US" b="1" i="0" dirty="0" err="1">
                <a:solidFill>
                  <a:srgbClr val="000000"/>
                </a:solidFill>
                <a:effectLst/>
                <a:latin typeface="Roboto" panose="02000000000000000000" pitchFamily="2" charset="0"/>
              </a:rPr>
              <a:t>Rangareddy</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Rangareddy</a:t>
            </a:r>
            <a:r>
              <a:rPr lang="en-US" b="0" i="0" dirty="0">
                <a:solidFill>
                  <a:srgbClr val="000000"/>
                </a:solidFill>
                <a:effectLst/>
                <a:latin typeface="Roboto" panose="02000000000000000000" pitchFamily="2" charset="0"/>
              </a:rPr>
              <a:t> is a district that surrounds Hyderabad. It is home to several major IT and manufacturing companies, as well as the Hyderabad International Airport.  </a:t>
            </a:r>
            <a:br>
              <a:rPr lang="en-US" b="0" i="0" dirty="0">
                <a:solidFill>
                  <a:srgbClr val="000000"/>
                </a:solidFill>
                <a:effectLst/>
                <a:latin typeface="Roboto" panose="02000000000000000000" pitchFamily="2" charset="0"/>
              </a:rPr>
            </a:br>
            <a:r>
              <a:rPr lang="en-US" dirty="0">
                <a:solidFill>
                  <a:srgbClr val="000000"/>
                </a:solidFill>
                <a:latin typeface="Roboto" panose="02000000000000000000" pitchFamily="2" charset="0"/>
                <a:sym typeface="Wingdings" panose="05000000000000000000" pitchFamily="2" charset="2"/>
              </a:rPr>
              <a:t></a:t>
            </a:r>
            <a:r>
              <a:rPr lang="en-US" b="0" i="0" dirty="0">
                <a:solidFill>
                  <a:srgbClr val="000000"/>
                </a:solidFill>
                <a:effectLst/>
                <a:latin typeface="Roboto" panose="02000000000000000000" pitchFamily="2" charset="0"/>
              </a:rPr>
              <a:t> </a:t>
            </a:r>
            <a:r>
              <a:rPr lang="en-US" b="1" i="0" dirty="0" err="1">
                <a:solidFill>
                  <a:srgbClr val="000000"/>
                </a:solidFill>
                <a:effectLst/>
                <a:latin typeface="Roboto" panose="02000000000000000000" pitchFamily="2" charset="0"/>
              </a:rPr>
              <a:t>Medchal</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Medchal</a:t>
            </a:r>
            <a:r>
              <a:rPr lang="en-US" b="0" i="0" dirty="0">
                <a:solidFill>
                  <a:srgbClr val="000000"/>
                </a:solidFill>
                <a:effectLst/>
                <a:latin typeface="Roboto" panose="02000000000000000000" pitchFamily="2" charset="0"/>
              </a:rPr>
              <a:t> is a district that is adjacent to </a:t>
            </a:r>
            <a:r>
              <a:rPr lang="en-US" b="0" i="0" dirty="0" err="1">
                <a:solidFill>
                  <a:srgbClr val="000000"/>
                </a:solidFill>
                <a:effectLst/>
                <a:latin typeface="Roboto" panose="02000000000000000000" pitchFamily="2" charset="0"/>
              </a:rPr>
              <a:t>Rangareddy</a:t>
            </a:r>
            <a:r>
              <a:rPr lang="en-US" b="0" i="0" dirty="0">
                <a:solidFill>
                  <a:srgbClr val="000000"/>
                </a:solidFill>
                <a:effectLst/>
                <a:latin typeface="Roboto" panose="02000000000000000000" pitchFamily="2" charset="0"/>
              </a:rPr>
              <a:t>. It is home to several IT and manufacturing companies, as well as the Hyderabad Pharma City. </a:t>
            </a:r>
            <a:br>
              <a:rPr lang="en-US" b="0" i="0" dirty="0">
                <a:solidFill>
                  <a:srgbClr val="000000"/>
                </a:solidFill>
                <a:effectLst/>
                <a:latin typeface="Roboto" panose="02000000000000000000" pitchFamily="2" charset="0"/>
              </a:rPr>
            </a:br>
            <a:r>
              <a:rPr lang="en-US" b="0" i="0" dirty="0">
                <a:solidFill>
                  <a:srgbClr val="000000"/>
                </a:solidFill>
                <a:effectLst/>
                <a:latin typeface="Roboto" panose="02000000000000000000" pitchFamily="2" charset="0"/>
              </a:rPr>
              <a:t> </a:t>
            </a:r>
            <a:r>
              <a:rPr lang="en-US" dirty="0">
                <a:solidFill>
                  <a:srgbClr val="000000"/>
                </a:solidFill>
                <a:latin typeface="Roboto" panose="02000000000000000000" pitchFamily="2" charset="0"/>
                <a:sym typeface="Wingdings" panose="05000000000000000000" pitchFamily="2" charset="2"/>
              </a:rPr>
              <a:t></a:t>
            </a:r>
            <a:r>
              <a:rPr lang="en-US" b="0" i="0" dirty="0">
                <a:solidFill>
                  <a:srgbClr val="000000"/>
                </a:solidFill>
                <a:effectLst/>
                <a:latin typeface="Roboto" panose="02000000000000000000" pitchFamily="2" charset="0"/>
              </a:rPr>
              <a:t> </a:t>
            </a:r>
            <a:r>
              <a:rPr lang="en-US" b="1" i="0" dirty="0" err="1">
                <a:solidFill>
                  <a:srgbClr val="000000"/>
                </a:solidFill>
                <a:effectLst/>
                <a:latin typeface="Roboto" panose="02000000000000000000" pitchFamily="2" charset="0"/>
              </a:rPr>
              <a:t>Sangareddy</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Sangareddy</a:t>
            </a:r>
            <a:r>
              <a:rPr lang="en-US" b="0" i="0" dirty="0">
                <a:solidFill>
                  <a:srgbClr val="000000"/>
                </a:solidFill>
                <a:effectLst/>
                <a:latin typeface="Roboto" panose="02000000000000000000" pitchFamily="2" charset="0"/>
              </a:rPr>
              <a:t> is a district that is north of Hyderabad. It is home to several IT and manufacturing companies, as well as the Telangana Aerospace and </a:t>
            </a:r>
            <a:r>
              <a:rPr lang="en-US" b="0" i="0" dirty="0" err="1">
                <a:solidFill>
                  <a:srgbClr val="000000"/>
                </a:solidFill>
                <a:effectLst/>
                <a:latin typeface="Roboto" panose="02000000000000000000" pitchFamily="2" charset="0"/>
              </a:rPr>
              <a:t>Defence</a:t>
            </a:r>
            <a:r>
              <a:rPr lang="en-US" b="0" i="0" dirty="0">
                <a:solidFill>
                  <a:srgbClr val="000000"/>
                </a:solidFill>
                <a:effectLst/>
                <a:latin typeface="Roboto" panose="02000000000000000000" pitchFamily="2" charset="0"/>
              </a:rPr>
              <a:t> Park. </a:t>
            </a:r>
            <a:br>
              <a:rPr lang="en-US" b="0" i="0" dirty="0">
                <a:solidFill>
                  <a:srgbClr val="000000"/>
                </a:solidFill>
                <a:effectLst/>
                <a:latin typeface="Roboto" panose="02000000000000000000" pitchFamily="2" charset="0"/>
              </a:rPr>
            </a:br>
            <a:r>
              <a:rPr lang="en-US" dirty="0">
                <a:solidFill>
                  <a:srgbClr val="000000"/>
                </a:solidFill>
                <a:latin typeface="Roboto" panose="02000000000000000000" pitchFamily="2" charset="0"/>
                <a:sym typeface="Wingdings" panose="05000000000000000000" pitchFamily="2" charset="2"/>
              </a:rPr>
              <a:t></a:t>
            </a:r>
            <a:r>
              <a:rPr lang="en-US" b="1" i="0" dirty="0">
                <a:solidFill>
                  <a:srgbClr val="000000"/>
                </a:solidFill>
                <a:effectLst/>
                <a:latin typeface="Roboto" panose="02000000000000000000" pitchFamily="2" charset="0"/>
              </a:rPr>
              <a:t> Medak</a:t>
            </a:r>
            <a:r>
              <a:rPr lang="en-US" b="0" i="0" dirty="0">
                <a:solidFill>
                  <a:srgbClr val="000000"/>
                </a:solidFill>
                <a:effectLst/>
                <a:latin typeface="Roboto" panose="02000000000000000000" pitchFamily="2" charset="0"/>
              </a:rPr>
              <a:t>: Medak is a district that is northwest of Hyderabad. It is home to several IT and manufacturing companies, as well as the </a:t>
            </a:r>
            <a:r>
              <a:rPr lang="en-US" b="0" i="0" dirty="0" err="1">
                <a:solidFill>
                  <a:srgbClr val="000000"/>
                </a:solidFill>
                <a:effectLst/>
                <a:latin typeface="Roboto" panose="02000000000000000000" pitchFamily="2" charset="0"/>
              </a:rPr>
              <a:t>Singareni</a:t>
            </a:r>
            <a:r>
              <a:rPr lang="en-US" b="0" i="0" dirty="0">
                <a:solidFill>
                  <a:srgbClr val="000000"/>
                </a:solidFill>
                <a:effectLst/>
                <a:latin typeface="Roboto" panose="02000000000000000000" pitchFamily="2" charset="0"/>
              </a:rPr>
              <a:t> Collieries Company Limited. </a:t>
            </a:r>
            <a:br>
              <a:rPr lang="en-US" b="0" i="0" dirty="0">
                <a:solidFill>
                  <a:srgbClr val="000000"/>
                </a:solidFill>
                <a:effectLst/>
                <a:latin typeface="Roboto" panose="02000000000000000000" pitchFamily="2" charset="0"/>
              </a:rPr>
            </a:br>
            <a:br>
              <a:rPr lang="en-US" b="0" i="0" dirty="0">
                <a:solidFill>
                  <a:srgbClr val="000000"/>
                </a:solidFill>
                <a:effectLst/>
                <a:latin typeface="Roboto" panose="02000000000000000000" pitchFamily="2" charset="0"/>
              </a:rPr>
            </a:br>
            <a:r>
              <a:rPr lang="en-US" b="0" i="0" dirty="0">
                <a:solidFill>
                  <a:srgbClr val="000000"/>
                </a:solidFill>
                <a:effectLst/>
                <a:latin typeface="Roboto" panose="02000000000000000000" pitchFamily="2" charset="0"/>
              </a:rPr>
              <a:t> In addition to the factors mentioned above, the top 5 districts for commercial properties in Telangana also have the following advantages:</a:t>
            </a:r>
            <a:br>
              <a:rPr lang="en-US" b="0" i="0" dirty="0">
                <a:solidFill>
                  <a:srgbClr val="000000"/>
                </a:solidFill>
                <a:effectLst/>
                <a:latin typeface="Roboto" panose="02000000000000000000" pitchFamily="2" charset="0"/>
              </a:rPr>
            </a:br>
            <a:r>
              <a:rPr lang="en-US" b="0" i="0" dirty="0">
                <a:solidFill>
                  <a:srgbClr val="000000"/>
                </a:solidFill>
                <a:effectLst/>
                <a:latin typeface="Roboto" panose="02000000000000000000" pitchFamily="2" charset="0"/>
                <a:sym typeface="Wingdings" panose="05000000000000000000" pitchFamily="2" charset="2"/>
              </a:rPr>
              <a:t></a:t>
            </a:r>
            <a:r>
              <a:rPr lang="en-US" b="0" i="0" dirty="0">
                <a:solidFill>
                  <a:srgbClr val="000000"/>
                </a:solidFill>
                <a:effectLst/>
                <a:latin typeface="Roboto" panose="02000000000000000000" pitchFamily="2" charset="0"/>
              </a:rPr>
              <a:t> Good connectivity: All of these districts are well-connected to Hyderabad and other major cities in India by road, rail, and air.</a:t>
            </a:r>
            <a:br>
              <a:rPr lang="en-US" b="0" i="0" dirty="0">
                <a:solidFill>
                  <a:srgbClr val="000000"/>
                </a:solidFill>
                <a:effectLst/>
                <a:latin typeface="Roboto" panose="02000000000000000000" pitchFamily="2" charset="0"/>
              </a:rPr>
            </a:br>
            <a:r>
              <a:rPr lang="en-US" b="0" i="0" dirty="0">
                <a:solidFill>
                  <a:srgbClr val="000000"/>
                </a:solidFill>
                <a:effectLst/>
                <a:latin typeface="Roboto" panose="02000000000000000000" pitchFamily="2" charset="0"/>
                <a:sym typeface="Wingdings" panose="05000000000000000000" pitchFamily="2" charset="2"/>
              </a:rPr>
              <a:t></a:t>
            </a:r>
            <a:r>
              <a:rPr lang="en-US" b="0" i="0" dirty="0">
                <a:solidFill>
                  <a:srgbClr val="000000"/>
                </a:solidFill>
                <a:effectLst/>
                <a:latin typeface="Roboto" panose="02000000000000000000" pitchFamily="2" charset="0"/>
              </a:rPr>
              <a:t> Availability of land: There is a large availability of land for commercial development in all of these districts. </a:t>
            </a:r>
            <a:br>
              <a:rPr lang="en-US" b="0" i="0" dirty="0">
                <a:solidFill>
                  <a:srgbClr val="000000"/>
                </a:solidFill>
                <a:effectLst/>
                <a:latin typeface="Roboto" panose="02000000000000000000" pitchFamily="2" charset="0"/>
              </a:rPr>
            </a:br>
            <a:r>
              <a:rPr lang="en-US" b="0" i="0" dirty="0">
                <a:solidFill>
                  <a:srgbClr val="000000"/>
                </a:solidFill>
                <a:effectLst/>
                <a:latin typeface="Roboto" panose="02000000000000000000" pitchFamily="2" charset="0"/>
                <a:sym typeface="Wingdings" panose="05000000000000000000" pitchFamily="2" charset="2"/>
              </a:rPr>
              <a:t></a:t>
            </a:r>
            <a:r>
              <a:rPr lang="en-US" b="0" i="0" dirty="0">
                <a:solidFill>
                  <a:srgbClr val="000000"/>
                </a:solidFill>
                <a:effectLst/>
                <a:latin typeface="Roboto" panose="02000000000000000000" pitchFamily="2" charset="0"/>
              </a:rPr>
              <a:t>Favorable government policies: The Telangana government offers a number of incentives to businesses that invest in the state, such as tax breaks and subsidies.</a:t>
            </a:r>
            <a:endParaRPr lang="en-IN" dirty="0"/>
          </a:p>
        </p:txBody>
      </p:sp>
    </p:spTree>
    <p:extLst>
      <p:ext uri="{BB962C8B-B14F-4D97-AF65-F5344CB8AC3E}">
        <p14:creationId xmlns:p14="http://schemas.microsoft.com/office/powerpoint/2010/main" val="2685757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red and white background&#10;&#10;Description automatically generated">
            <a:extLst>
              <a:ext uri="{FF2B5EF4-FFF2-40B4-BE49-F238E27FC236}">
                <a16:creationId xmlns:a16="http://schemas.microsoft.com/office/drawing/2014/main" id="{27D6E4AA-A23E-AE2C-50FC-3F8DDEE32BE5}"/>
              </a:ext>
            </a:extLst>
          </p:cNvPr>
          <p:cNvPicPr>
            <a:picLocks noChangeAspect="1"/>
          </p:cNvPicPr>
          <p:nvPr/>
        </p:nvPicPr>
        <p:blipFill rotWithShape="1">
          <a:blip r:embed="rId2"/>
          <a:srcRect r="5200"/>
          <a:stretch/>
        </p:blipFill>
        <p:spPr>
          <a:xfrm rot="5400000">
            <a:off x="7197585" y="1324115"/>
            <a:ext cx="6858000" cy="4073245"/>
          </a:xfrm>
          <a:prstGeom prst="rect">
            <a:avLst/>
          </a:prstGeom>
        </p:spPr>
      </p:pic>
      <p:pic>
        <p:nvPicPr>
          <p:cNvPr id="7" name="Content Placeholder 3" descr="Telangana Emblem">
            <a:extLst>
              <a:ext uri="{FF2B5EF4-FFF2-40B4-BE49-F238E27FC236}">
                <a16:creationId xmlns:a16="http://schemas.microsoft.com/office/drawing/2014/main" id="{2597AAF6-4337-249B-6293-DC05E7C0ECF1}"/>
              </a:ext>
            </a:extLst>
          </p:cNvPr>
          <p:cNvPicPr>
            <a:picLocks noChangeAspect="1"/>
          </p:cNvPicPr>
          <p:nvPr/>
        </p:nvPicPr>
        <p:blipFill>
          <a:blip r:embed="rId3"/>
          <a:stretch>
            <a:fillRect/>
          </a:stretch>
        </p:blipFill>
        <p:spPr>
          <a:xfrm>
            <a:off x="385" y="-64786"/>
            <a:ext cx="2113386" cy="2255237"/>
          </a:xfrm>
          <a:prstGeom prst="rect">
            <a:avLst/>
          </a:prstGeom>
        </p:spPr>
      </p:pic>
      <p:sp>
        <p:nvSpPr>
          <p:cNvPr id="4" name="TextBox 3">
            <a:extLst>
              <a:ext uri="{FF2B5EF4-FFF2-40B4-BE49-F238E27FC236}">
                <a16:creationId xmlns:a16="http://schemas.microsoft.com/office/drawing/2014/main" id="{8A4F998D-A5F5-52C4-1B3C-E6703B383796}"/>
              </a:ext>
            </a:extLst>
          </p:cNvPr>
          <p:cNvSpPr txBox="1"/>
          <p:nvPr/>
        </p:nvSpPr>
        <p:spPr>
          <a:xfrm>
            <a:off x="2186390" y="332084"/>
            <a:ext cx="8189509" cy="646331"/>
          </a:xfrm>
          <a:prstGeom prst="rect">
            <a:avLst/>
          </a:prstGeom>
          <a:noFill/>
        </p:spPr>
        <p:txBody>
          <a:bodyPr wrap="square">
            <a:spAutoFit/>
          </a:bodyPr>
          <a:lstStyle/>
          <a:p>
            <a:r>
              <a:rPr lang="en-US" b="1" dirty="0"/>
              <a:t>Provide top 5 Insights &amp; 5 recommendations to Telangana government for sustained growth in the next 5 years based on your analysis</a:t>
            </a:r>
            <a:endParaRPr lang="en-IN" b="1" dirty="0"/>
          </a:p>
        </p:txBody>
      </p:sp>
      <p:sp>
        <p:nvSpPr>
          <p:cNvPr id="8" name="TextBox 7">
            <a:extLst>
              <a:ext uri="{FF2B5EF4-FFF2-40B4-BE49-F238E27FC236}">
                <a16:creationId xmlns:a16="http://schemas.microsoft.com/office/drawing/2014/main" id="{4801F8FF-839C-1216-CD57-B3FB8F8CBB1F}"/>
              </a:ext>
            </a:extLst>
          </p:cNvPr>
          <p:cNvSpPr txBox="1"/>
          <p:nvPr/>
        </p:nvSpPr>
        <p:spPr>
          <a:xfrm>
            <a:off x="1970489" y="1062832"/>
            <a:ext cx="10005225" cy="1107996"/>
          </a:xfrm>
          <a:prstGeom prst="rect">
            <a:avLst/>
          </a:prstGeom>
          <a:noFill/>
        </p:spPr>
        <p:txBody>
          <a:bodyPr wrap="square">
            <a:spAutoFit/>
          </a:bodyPr>
          <a:lstStyle/>
          <a:p>
            <a:r>
              <a:rPr lang="en-US" sz="1600" b="1" i="0" dirty="0">
                <a:solidFill>
                  <a:srgbClr val="000000"/>
                </a:solidFill>
                <a:effectLst/>
                <a:latin typeface="Roboto" panose="02000000000000000000" pitchFamily="2" charset="0"/>
              </a:rPr>
              <a:t>INSIGHTS:-</a:t>
            </a:r>
            <a:br>
              <a:rPr lang="en-US" sz="1600" b="0" i="0" dirty="0">
                <a:solidFill>
                  <a:srgbClr val="000000"/>
                </a:solidFill>
                <a:effectLst/>
                <a:latin typeface="Roboto" panose="02000000000000000000" pitchFamily="2" charset="0"/>
              </a:rPr>
            </a:br>
            <a:r>
              <a:rPr lang="en-US" sz="1600" b="0" i="0" dirty="0">
                <a:solidFill>
                  <a:srgbClr val="000000"/>
                </a:solidFill>
                <a:effectLst/>
                <a:latin typeface="Roboto" panose="02000000000000000000" pitchFamily="2" charset="0"/>
              </a:rPr>
              <a:t> </a:t>
            </a:r>
            <a:r>
              <a:rPr lang="en-US" sz="1600" dirty="0">
                <a:solidFill>
                  <a:srgbClr val="000000"/>
                </a:solidFill>
                <a:latin typeface="Roboto" panose="02000000000000000000" pitchFamily="2" charset="0"/>
                <a:sym typeface="Wingdings" panose="05000000000000000000" pitchFamily="2" charset="2"/>
              </a:rPr>
              <a:t></a:t>
            </a:r>
            <a:r>
              <a:rPr lang="en-US" sz="1600" b="0" i="0" dirty="0">
                <a:solidFill>
                  <a:srgbClr val="000000"/>
                </a:solidFill>
                <a:effectLst/>
                <a:latin typeface="Roboto" panose="02000000000000000000" pitchFamily="2" charset="0"/>
              </a:rPr>
              <a:t> </a:t>
            </a:r>
            <a:r>
              <a:rPr lang="en-US" sz="1600" b="1" i="0" dirty="0">
                <a:solidFill>
                  <a:srgbClr val="000000"/>
                </a:solidFill>
                <a:effectLst/>
                <a:latin typeface="Roboto" panose="02000000000000000000" pitchFamily="2" charset="0"/>
              </a:rPr>
              <a:t>Strong economic growth</a:t>
            </a:r>
            <a:r>
              <a:rPr lang="en-US" sz="1600" b="0" i="0" dirty="0">
                <a:solidFill>
                  <a:srgbClr val="000000"/>
                </a:solidFill>
                <a:effectLst/>
                <a:latin typeface="Roboto" panose="02000000000000000000" pitchFamily="2" charset="0"/>
              </a:rPr>
              <a:t>:- Telangana has recorded strong economic growth in recent years, with a GSDP growth rate of 16.3% in 2022-23. </a:t>
            </a:r>
            <a:br>
              <a:rPr lang="en-US" b="0" i="0" dirty="0">
                <a:solidFill>
                  <a:srgbClr val="000000"/>
                </a:solidFill>
                <a:effectLst/>
                <a:latin typeface="Roboto" panose="02000000000000000000" pitchFamily="2" charset="0"/>
              </a:rPr>
            </a:br>
            <a:endParaRPr lang="en-IN" dirty="0"/>
          </a:p>
        </p:txBody>
      </p:sp>
      <p:sp>
        <p:nvSpPr>
          <p:cNvPr id="10" name="TextBox 9">
            <a:extLst>
              <a:ext uri="{FF2B5EF4-FFF2-40B4-BE49-F238E27FC236}">
                <a16:creationId xmlns:a16="http://schemas.microsoft.com/office/drawing/2014/main" id="{C3345BD0-E111-9FC9-8089-B5988BDAFA1F}"/>
              </a:ext>
            </a:extLst>
          </p:cNvPr>
          <p:cNvSpPr txBox="1"/>
          <p:nvPr/>
        </p:nvSpPr>
        <p:spPr>
          <a:xfrm>
            <a:off x="92074" y="2274867"/>
            <a:ext cx="12379325" cy="4278094"/>
          </a:xfrm>
          <a:prstGeom prst="rect">
            <a:avLst/>
          </a:prstGeom>
          <a:noFill/>
        </p:spPr>
        <p:txBody>
          <a:bodyPr wrap="square">
            <a:spAutoFit/>
          </a:bodyPr>
          <a:lstStyle/>
          <a:p>
            <a:r>
              <a:rPr lang="en-US" sz="1600" b="0" i="0" dirty="0">
                <a:solidFill>
                  <a:srgbClr val="000000"/>
                </a:solidFill>
                <a:effectLst/>
                <a:latin typeface="Roboto" panose="02000000000000000000" pitchFamily="2" charset="0"/>
                <a:sym typeface="Wingdings" panose="05000000000000000000" pitchFamily="2" charset="2"/>
              </a:rPr>
              <a:t></a:t>
            </a:r>
            <a:r>
              <a:rPr lang="en-US" sz="1600" b="0" i="0" dirty="0">
                <a:solidFill>
                  <a:srgbClr val="000000"/>
                </a:solidFill>
                <a:effectLst/>
                <a:latin typeface="Roboto" panose="02000000000000000000" pitchFamily="2" charset="0"/>
              </a:rPr>
              <a:t>  </a:t>
            </a:r>
            <a:r>
              <a:rPr lang="en-US" sz="1600" b="1" i="0" dirty="0">
                <a:solidFill>
                  <a:srgbClr val="000000"/>
                </a:solidFill>
                <a:effectLst/>
                <a:latin typeface="Roboto" panose="02000000000000000000" pitchFamily="2" charset="0"/>
              </a:rPr>
              <a:t>Diverse economy:-</a:t>
            </a:r>
            <a:r>
              <a:rPr lang="en-US" sz="1600" b="0" i="0" dirty="0">
                <a:solidFill>
                  <a:srgbClr val="000000"/>
                </a:solidFill>
                <a:effectLst/>
                <a:latin typeface="Roboto" panose="02000000000000000000" pitchFamily="2" charset="0"/>
              </a:rPr>
              <a:t>Telangana has a diversified economy, with sectors such as IT, pharmaceuticals, manufacturing, and agriculture all playing important roles. </a:t>
            </a:r>
            <a:br>
              <a:rPr lang="en-US" sz="1600" b="0" i="0" dirty="0">
                <a:solidFill>
                  <a:srgbClr val="000000"/>
                </a:solidFill>
                <a:effectLst/>
                <a:latin typeface="Roboto" panose="02000000000000000000" pitchFamily="2" charset="0"/>
              </a:rPr>
            </a:br>
            <a:r>
              <a:rPr lang="en-US" sz="1600" b="0" i="0" dirty="0">
                <a:solidFill>
                  <a:srgbClr val="000000"/>
                </a:solidFill>
                <a:effectLst/>
                <a:latin typeface="Roboto" panose="02000000000000000000" pitchFamily="2" charset="0"/>
                <a:sym typeface="Wingdings" panose="05000000000000000000" pitchFamily="2" charset="2"/>
              </a:rPr>
              <a:t></a:t>
            </a:r>
            <a:r>
              <a:rPr lang="en-US" sz="1600" b="0" i="0" dirty="0">
                <a:solidFill>
                  <a:srgbClr val="000000"/>
                </a:solidFill>
                <a:effectLst/>
                <a:latin typeface="Roboto" panose="02000000000000000000" pitchFamily="2" charset="0"/>
              </a:rPr>
              <a:t> </a:t>
            </a:r>
            <a:r>
              <a:rPr lang="en-US" sz="1600" b="1" i="0" dirty="0">
                <a:solidFill>
                  <a:srgbClr val="000000"/>
                </a:solidFill>
                <a:effectLst/>
                <a:latin typeface="Roboto" panose="02000000000000000000" pitchFamily="2" charset="0"/>
              </a:rPr>
              <a:t>Favorable investment climate:- </a:t>
            </a:r>
            <a:r>
              <a:rPr lang="en-US" sz="1600" b="0" i="0" dirty="0">
                <a:solidFill>
                  <a:srgbClr val="000000"/>
                </a:solidFill>
                <a:effectLst/>
                <a:latin typeface="Roboto" panose="02000000000000000000" pitchFamily="2" charset="0"/>
              </a:rPr>
              <a:t>Telangana has created a favorable investment climate through its ease of doing business reforms and other initiatives. </a:t>
            </a:r>
            <a:br>
              <a:rPr lang="en-US" sz="1600" b="0" i="0" dirty="0">
                <a:solidFill>
                  <a:srgbClr val="000000"/>
                </a:solidFill>
                <a:effectLst/>
                <a:latin typeface="Roboto" panose="02000000000000000000" pitchFamily="2" charset="0"/>
              </a:rPr>
            </a:br>
            <a:r>
              <a:rPr lang="en-US" sz="1600" dirty="0">
                <a:solidFill>
                  <a:srgbClr val="000000"/>
                </a:solidFill>
                <a:latin typeface="Roboto" panose="02000000000000000000" pitchFamily="2" charset="0"/>
                <a:sym typeface="Wingdings" panose="05000000000000000000" pitchFamily="2" charset="2"/>
              </a:rPr>
              <a:t></a:t>
            </a:r>
            <a:r>
              <a:rPr lang="en-US" sz="1600" b="0" i="0" dirty="0">
                <a:solidFill>
                  <a:srgbClr val="000000"/>
                </a:solidFill>
                <a:effectLst/>
                <a:latin typeface="Roboto" panose="02000000000000000000" pitchFamily="2" charset="0"/>
              </a:rPr>
              <a:t> </a:t>
            </a:r>
            <a:r>
              <a:rPr lang="en-US" sz="1600" b="1" i="0" dirty="0">
                <a:solidFill>
                  <a:srgbClr val="000000"/>
                </a:solidFill>
                <a:effectLst/>
                <a:latin typeface="Roboto" panose="02000000000000000000" pitchFamily="2" charset="0"/>
              </a:rPr>
              <a:t>Strategic Govt:-</a:t>
            </a:r>
            <a:r>
              <a:rPr lang="en-US" sz="1600" b="0" i="0" dirty="0">
                <a:solidFill>
                  <a:srgbClr val="000000"/>
                </a:solidFill>
                <a:effectLst/>
                <a:latin typeface="Roboto" panose="02000000000000000000" pitchFamily="2" charset="0"/>
              </a:rPr>
              <a:t>Telangana has a government that is committed to economic development and has implemented a number of policies and initiatives to attract investment and promote growth. </a:t>
            </a:r>
            <a:br>
              <a:rPr lang="en-US" sz="1600" b="0" i="0" dirty="0">
                <a:solidFill>
                  <a:srgbClr val="000000"/>
                </a:solidFill>
                <a:effectLst/>
                <a:latin typeface="Roboto" panose="02000000000000000000" pitchFamily="2" charset="0"/>
              </a:rPr>
            </a:br>
            <a:br>
              <a:rPr lang="en-US" sz="1600" b="1" i="0" dirty="0">
                <a:solidFill>
                  <a:srgbClr val="000000"/>
                </a:solidFill>
                <a:effectLst/>
                <a:latin typeface="Roboto" panose="02000000000000000000" pitchFamily="2" charset="0"/>
              </a:rPr>
            </a:br>
            <a:r>
              <a:rPr lang="en-US" sz="1600" b="1" i="0" dirty="0">
                <a:solidFill>
                  <a:srgbClr val="000000"/>
                </a:solidFill>
                <a:effectLst/>
                <a:latin typeface="Roboto" panose="02000000000000000000" pitchFamily="2" charset="0"/>
              </a:rPr>
              <a:t>RECOMENDATIONS </a:t>
            </a:r>
            <a:br>
              <a:rPr lang="en-US" sz="1600" b="0" i="0" dirty="0">
                <a:solidFill>
                  <a:srgbClr val="000000"/>
                </a:solidFill>
                <a:effectLst/>
                <a:latin typeface="Roboto" panose="02000000000000000000" pitchFamily="2" charset="0"/>
              </a:rPr>
            </a:br>
            <a:r>
              <a:rPr lang="en-US" sz="1600" dirty="0">
                <a:solidFill>
                  <a:srgbClr val="000000"/>
                </a:solidFill>
                <a:latin typeface="Roboto" panose="02000000000000000000" pitchFamily="2" charset="0"/>
                <a:sym typeface="Wingdings" panose="05000000000000000000" pitchFamily="2" charset="2"/>
              </a:rPr>
              <a:t></a:t>
            </a:r>
            <a:r>
              <a:rPr lang="en-US" sz="1600" b="0" i="0" dirty="0">
                <a:solidFill>
                  <a:srgbClr val="000000"/>
                </a:solidFill>
                <a:effectLst/>
                <a:latin typeface="Roboto" panose="02000000000000000000" pitchFamily="2" charset="0"/>
              </a:rPr>
              <a:t> </a:t>
            </a:r>
            <a:r>
              <a:rPr lang="en-US" sz="1600" b="1" i="0" dirty="0">
                <a:solidFill>
                  <a:srgbClr val="000000"/>
                </a:solidFill>
                <a:effectLst/>
                <a:latin typeface="Roboto" panose="02000000000000000000" pitchFamily="2" charset="0"/>
              </a:rPr>
              <a:t>Continue to invest in infrastructure</a:t>
            </a:r>
            <a:r>
              <a:rPr lang="en-US" sz="1600" b="0" i="0" dirty="0">
                <a:solidFill>
                  <a:srgbClr val="000000"/>
                </a:solidFill>
                <a:effectLst/>
                <a:latin typeface="Roboto" panose="02000000000000000000" pitchFamily="2" charset="0"/>
              </a:rPr>
              <a:t>: Telangana should continue to invest in infrastructure, such as roads, railways, and airports. This will improve connectivity and make it easier for businesses to operate in the state. </a:t>
            </a:r>
            <a:br>
              <a:rPr lang="en-US" sz="1600" dirty="0">
                <a:solidFill>
                  <a:srgbClr val="000000"/>
                </a:solidFill>
                <a:latin typeface="Roboto" panose="02000000000000000000" pitchFamily="2" charset="0"/>
              </a:rPr>
            </a:br>
            <a:r>
              <a:rPr lang="en-US" sz="1600" dirty="0">
                <a:solidFill>
                  <a:srgbClr val="000000"/>
                </a:solidFill>
                <a:latin typeface="Roboto" panose="02000000000000000000" pitchFamily="2" charset="0"/>
                <a:sym typeface="Wingdings" panose="05000000000000000000" pitchFamily="2" charset="2"/>
              </a:rPr>
              <a:t></a:t>
            </a:r>
            <a:r>
              <a:rPr lang="en-US" sz="1600" b="0" i="0" dirty="0">
                <a:solidFill>
                  <a:srgbClr val="000000"/>
                </a:solidFill>
                <a:effectLst/>
                <a:latin typeface="Roboto" panose="02000000000000000000" pitchFamily="2" charset="0"/>
              </a:rPr>
              <a:t> </a:t>
            </a:r>
            <a:r>
              <a:rPr lang="en-US" sz="1600" b="1" i="0" dirty="0">
                <a:solidFill>
                  <a:srgbClr val="000000"/>
                </a:solidFill>
                <a:effectLst/>
                <a:latin typeface="Roboto" panose="02000000000000000000" pitchFamily="2" charset="0"/>
              </a:rPr>
              <a:t>Continue Focus on high-value sectors</a:t>
            </a:r>
            <a:r>
              <a:rPr lang="en-US" sz="1600" b="0" i="0" dirty="0">
                <a:solidFill>
                  <a:srgbClr val="000000"/>
                </a:solidFill>
                <a:effectLst/>
                <a:latin typeface="Roboto" panose="02000000000000000000" pitchFamily="2" charset="0"/>
              </a:rPr>
              <a:t>: Telangana should focus on attracting investment in </a:t>
            </a:r>
            <a:r>
              <a:rPr lang="en-US" sz="1600" b="0" i="0" dirty="0" err="1">
                <a:solidFill>
                  <a:srgbClr val="000000"/>
                </a:solidFill>
                <a:effectLst/>
                <a:latin typeface="Roboto" panose="02000000000000000000" pitchFamily="2" charset="0"/>
              </a:rPr>
              <a:t>highvalue</a:t>
            </a:r>
            <a:r>
              <a:rPr lang="en-US" sz="1600" b="0" i="0" dirty="0">
                <a:solidFill>
                  <a:srgbClr val="000000"/>
                </a:solidFill>
                <a:effectLst/>
                <a:latin typeface="Roboto" panose="02000000000000000000" pitchFamily="2" charset="0"/>
              </a:rPr>
              <a:t> sectors, such as IT, pharmaceuticals, and manufacturing. These sectors offer good jobs and wages, and can help to drive economic growth more in other districts too </a:t>
            </a:r>
            <a:br>
              <a:rPr lang="en-US" sz="1600" dirty="0">
                <a:solidFill>
                  <a:srgbClr val="000000"/>
                </a:solidFill>
                <a:latin typeface="Roboto" panose="02000000000000000000" pitchFamily="2" charset="0"/>
              </a:rPr>
            </a:br>
            <a:r>
              <a:rPr lang="en-US" sz="1600" dirty="0">
                <a:solidFill>
                  <a:srgbClr val="000000"/>
                </a:solidFill>
                <a:latin typeface="Roboto" panose="02000000000000000000" pitchFamily="2" charset="0"/>
                <a:sym typeface="Wingdings" panose="05000000000000000000" pitchFamily="2" charset="2"/>
              </a:rPr>
              <a:t></a:t>
            </a:r>
            <a:r>
              <a:rPr lang="en-US" sz="1600" b="1" i="0" dirty="0">
                <a:solidFill>
                  <a:srgbClr val="000000"/>
                </a:solidFill>
                <a:effectLst/>
                <a:latin typeface="Roboto" panose="02000000000000000000" pitchFamily="2" charset="0"/>
              </a:rPr>
              <a:t>Invest in research and development: </a:t>
            </a:r>
            <a:r>
              <a:rPr lang="en-US" sz="1600" b="0" i="0" dirty="0">
                <a:solidFill>
                  <a:srgbClr val="000000"/>
                </a:solidFill>
                <a:effectLst/>
                <a:latin typeface="Roboto" panose="02000000000000000000" pitchFamily="2" charset="0"/>
              </a:rPr>
              <a:t>Telangana should invest in research and development to promote innovation and create new products and services. This will help to make the state's economy more competitive and resilient. </a:t>
            </a:r>
            <a:br>
              <a:rPr lang="en-US" sz="1600" b="0" i="0" dirty="0">
                <a:solidFill>
                  <a:srgbClr val="000000"/>
                </a:solidFill>
                <a:effectLst/>
                <a:latin typeface="Roboto" panose="02000000000000000000" pitchFamily="2" charset="0"/>
              </a:rPr>
            </a:br>
            <a:r>
              <a:rPr lang="en-US" sz="1600" dirty="0">
                <a:solidFill>
                  <a:srgbClr val="000000"/>
                </a:solidFill>
                <a:latin typeface="Roboto" panose="02000000000000000000" pitchFamily="2" charset="0"/>
                <a:sym typeface="Wingdings" panose="05000000000000000000" pitchFamily="2" charset="2"/>
              </a:rPr>
              <a:t></a:t>
            </a:r>
            <a:r>
              <a:rPr lang="en-US" sz="1600" b="0" i="0" dirty="0">
                <a:solidFill>
                  <a:srgbClr val="000000"/>
                </a:solidFill>
                <a:effectLst/>
                <a:latin typeface="Roboto" panose="02000000000000000000" pitchFamily="2" charset="0"/>
              </a:rPr>
              <a:t> </a:t>
            </a:r>
            <a:r>
              <a:rPr lang="en-US" sz="1600" b="1" i="0" dirty="0">
                <a:solidFill>
                  <a:srgbClr val="000000"/>
                </a:solidFill>
                <a:effectLst/>
                <a:latin typeface="Roboto" panose="02000000000000000000" pitchFamily="2" charset="0"/>
              </a:rPr>
              <a:t>Continue Invest in education and training: </a:t>
            </a:r>
            <a:r>
              <a:rPr lang="en-US" sz="1600" b="0" i="0" dirty="0">
                <a:solidFill>
                  <a:srgbClr val="000000"/>
                </a:solidFill>
                <a:effectLst/>
                <a:latin typeface="Roboto" panose="02000000000000000000" pitchFamily="2" charset="0"/>
              </a:rPr>
              <a:t>Telangana should continue to invest in education and training to ensure that its workforce has the skills needed to meet the demands of the growing economy.</a:t>
            </a:r>
            <a:endParaRPr lang="en-IN" sz="1600" dirty="0"/>
          </a:p>
        </p:txBody>
      </p:sp>
    </p:spTree>
    <p:extLst>
      <p:ext uri="{BB962C8B-B14F-4D97-AF65-F5344CB8AC3E}">
        <p14:creationId xmlns:p14="http://schemas.microsoft.com/office/powerpoint/2010/main" val="2272758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red and white background&#10;&#10;Description automatically generated">
            <a:extLst>
              <a:ext uri="{FF2B5EF4-FFF2-40B4-BE49-F238E27FC236}">
                <a16:creationId xmlns:a16="http://schemas.microsoft.com/office/drawing/2014/main" id="{27D6E4AA-A23E-AE2C-50FC-3F8DDEE32BE5}"/>
              </a:ext>
            </a:extLst>
          </p:cNvPr>
          <p:cNvPicPr>
            <a:picLocks noChangeAspect="1"/>
          </p:cNvPicPr>
          <p:nvPr/>
        </p:nvPicPr>
        <p:blipFill rotWithShape="1">
          <a:blip r:embed="rId2"/>
          <a:srcRect r="5200"/>
          <a:stretch/>
        </p:blipFill>
        <p:spPr>
          <a:xfrm rot="5400000">
            <a:off x="7197585" y="1327592"/>
            <a:ext cx="6858000" cy="4073245"/>
          </a:xfrm>
          <a:prstGeom prst="rect">
            <a:avLst/>
          </a:prstGeom>
        </p:spPr>
      </p:pic>
      <p:pic>
        <p:nvPicPr>
          <p:cNvPr id="7" name="Content Placeholder 3" descr="Telangana Emblem">
            <a:extLst>
              <a:ext uri="{FF2B5EF4-FFF2-40B4-BE49-F238E27FC236}">
                <a16:creationId xmlns:a16="http://schemas.microsoft.com/office/drawing/2014/main" id="{2597AAF6-4337-249B-6293-DC05E7C0ECF1}"/>
              </a:ext>
            </a:extLst>
          </p:cNvPr>
          <p:cNvPicPr>
            <a:picLocks noChangeAspect="1"/>
          </p:cNvPicPr>
          <p:nvPr/>
        </p:nvPicPr>
        <p:blipFill>
          <a:blip r:embed="rId3"/>
          <a:stretch>
            <a:fillRect/>
          </a:stretch>
        </p:blipFill>
        <p:spPr>
          <a:xfrm>
            <a:off x="385" y="-64786"/>
            <a:ext cx="2113386" cy="2255237"/>
          </a:xfrm>
          <a:prstGeom prst="rect">
            <a:avLst/>
          </a:prstGeom>
        </p:spPr>
      </p:pic>
      <p:sp>
        <p:nvSpPr>
          <p:cNvPr id="8" name="TextBox 7">
            <a:extLst>
              <a:ext uri="{FF2B5EF4-FFF2-40B4-BE49-F238E27FC236}">
                <a16:creationId xmlns:a16="http://schemas.microsoft.com/office/drawing/2014/main" id="{0ED244B6-E278-04D8-60C0-E42DFD1FE9CE}"/>
              </a:ext>
            </a:extLst>
          </p:cNvPr>
          <p:cNvSpPr txBox="1"/>
          <p:nvPr/>
        </p:nvSpPr>
        <p:spPr>
          <a:xfrm>
            <a:off x="4238235" y="2820215"/>
            <a:ext cx="3715529" cy="769441"/>
          </a:xfrm>
          <a:prstGeom prst="rect">
            <a:avLst/>
          </a:prstGeom>
          <a:noFill/>
        </p:spPr>
        <p:txBody>
          <a:bodyPr wrap="square" rtlCol="0">
            <a:spAutoFit/>
          </a:bodyPr>
          <a:lstStyle/>
          <a:p>
            <a:r>
              <a:rPr lang="en-US" sz="4400" b="1" dirty="0">
                <a:latin typeface="Algerian" panose="04020705040A02060702" pitchFamily="82" charset="0"/>
              </a:rPr>
              <a:t>Thank you</a:t>
            </a:r>
            <a:endParaRPr lang="en-IN" sz="4400" b="1" dirty="0">
              <a:latin typeface="Algerian" panose="04020705040A02060702" pitchFamily="82" charset="0"/>
            </a:endParaRPr>
          </a:p>
        </p:txBody>
      </p:sp>
      <p:pic>
        <p:nvPicPr>
          <p:cNvPr id="9" name="Picture 8">
            <a:extLst>
              <a:ext uri="{FF2B5EF4-FFF2-40B4-BE49-F238E27FC236}">
                <a16:creationId xmlns:a16="http://schemas.microsoft.com/office/drawing/2014/main" id="{E9C89381-F7B9-FFE3-828B-615E029DD183}"/>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2113771" y="115453"/>
            <a:ext cx="1894757" cy="1894757"/>
          </a:xfrm>
          <a:prstGeom prst="rect">
            <a:avLst/>
          </a:prstGeom>
        </p:spPr>
      </p:pic>
      <p:pic>
        <p:nvPicPr>
          <p:cNvPr id="13" name="Picture 12">
            <a:extLst>
              <a:ext uri="{FF2B5EF4-FFF2-40B4-BE49-F238E27FC236}">
                <a16:creationId xmlns:a16="http://schemas.microsoft.com/office/drawing/2014/main" id="{3B61A889-921A-051C-1F12-F123A3675EDD}"/>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flipH="1">
            <a:off x="0" y="4515487"/>
            <a:ext cx="2971800" cy="1921222"/>
          </a:xfrm>
          <a:prstGeom prst="rect">
            <a:avLst/>
          </a:prstGeom>
        </p:spPr>
      </p:pic>
      <p:pic>
        <p:nvPicPr>
          <p:cNvPr id="15" name="Picture 14">
            <a:extLst>
              <a:ext uri="{FF2B5EF4-FFF2-40B4-BE49-F238E27FC236}">
                <a16:creationId xmlns:a16="http://schemas.microsoft.com/office/drawing/2014/main" id="{F2393AC3-4D37-F209-850B-87A3392FA557}"/>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flipH="1">
            <a:off x="9006100" y="546018"/>
            <a:ext cx="2634229" cy="1464192"/>
          </a:xfrm>
          <a:prstGeom prst="rect">
            <a:avLst/>
          </a:prstGeom>
        </p:spPr>
      </p:pic>
    </p:spTree>
    <p:extLst>
      <p:ext uri="{BB962C8B-B14F-4D97-AF65-F5344CB8AC3E}">
        <p14:creationId xmlns:p14="http://schemas.microsoft.com/office/powerpoint/2010/main" val="1144167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E015713-B509-94B6-5C5E-8F25D8B92D59}"/>
              </a:ext>
            </a:extLst>
          </p:cNvPr>
          <p:cNvPicPr>
            <a:picLocks noChangeAspect="1"/>
          </p:cNvPicPr>
          <p:nvPr/>
        </p:nvPicPr>
        <p:blipFill rotWithShape="1">
          <a:blip r:embed="rId2"/>
          <a:srcRect r="5200"/>
          <a:stretch/>
        </p:blipFill>
        <p:spPr>
          <a:xfrm>
            <a:off x="3578325" y="0"/>
            <a:ext cx="8668512" cy="6857990"/>
          </a:xfrm>
          <a:prstGeom prst="rect">
            <a:avLst/>
          </a:prstGeom>
        </p:spPr>
      </p:pic>
      <p:sp>
        <p:nvSpPr>
          <p:cNvPr id="31" name="Rectangle 3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descr="Telangana Emblem">
            <a:extLst>
              <a:ext uri="{FF2B5EF4-FFF2-40B4-BE49-F238E27FC236}">
                <a16:creationId xmlns:a16="http://schemas.microsoft.com/office/drawing/2014/main" id="{AB54A4EB-8B11-2726-249B-36513F8FB2B3}"/>
              </a:ext>
            </a:extLst>
          </p:cNvPr>
          <p:cNvPicPr>
            <a:picLocks noChangeAspect="1"/>
          </p:cNvPicPr>
          <p:nvPr/>
        </p:nvPicPr>
        <p:blipFill>
          <a:blip r:embed="rId3"/>
          <a:stretch>
            <a:fillRect/>
          </a:stretch>
        </p:blipFill>
        <p:spPr>
          <a:xfrm>
            <a:off x="109674" y="66775"/>
            <a:ext cx="1652070" cy="1762957"/>
          </a:xfrm>
          <a:prstGeom prst="rect">
            <a:avLst/>
          </a:prstGeom>
        </p:spPr>
      </p:pic>
      <p:sp>
        <p:nvSpPr>
          <p:cNvPr id="7" name="TextBox 6">
            <a:extLst>
              <a:ext uri="{FF2B5EF4-FFF2-40B4-BE49-F238E27FC236}">
                <a16:creationId xmlns:a16="http://schemas.microsoft.com/office/drawing/2014/main" id="{75138E4A-EC7C-1B3B-B080-0B17D285C810}"/>
              </a:ext>
            </a:extLst>
          </p:cNvPr>
          <p:cNvSpPr txBox="1"/>
          <p:nvPr/>
        </p:nvSpPr>
        <p:spPr>
          <a:xfrm>
            <a:off x="286802" y="1755564"/>
            <a:ext cx="7333198" cy="707886"/>
          </a:xfrm>
          <a:prstGeom prst="rect">
            <a:avLst/>
          </a:prstGeom>
          <a:noFill/>
        </p:spPr>
        <p:txBody>
          <a:bodyPr wrap="square" rtlCol="0">
            <a:spAutoFit/>
          </a:bodyPr>
          <a:lstStyle/>
          <a:p>
            <a:r>
              <a:rPr lang="en-US" sz="4000" b="1" dirty="0"/>
              <a:t>Project Objectives</a:t>
            </a:r>
            <a:endParaRPr lang="en-IN" sz="4000" b="1" dirty="0"/>
          </a:p>
        </p:txBody>
      </p:sp>
      <p:pic>
        <p:nvPicPr>
          <p:cNvPr id="8" name="Picture 7">
            <a:extLst>
              <a:ext uri="{FF2B5EF4-FFF2-40B4-BE49-F238E27FC236}">
                <a16:creationId xmlns:a16="http://schemas.microsoft.com/office/drawing/2014/main" id="{405F9DE9-6608-6335-36CC-DFEE6DB0F6BA}"/>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871418" y="225506"/>
            <a:ext cx="1445496" cy="1445496"/>
          </a:xfrm>
          <a:prstGeom prst="rect">
            <a:avLst/>
          </a:prstGeom>
        </p:spPr>
      </p:pic>
      <p:sp>
        <p:nvSpPr>
          <p:cNvPr id="9" name="TextBox 8">
            <a:extLst>
              <a:ext uri="{FF2B5EF4-FFF2-40B4-BE49-F238E27FC236}">
                <a16:creationId xmlns:a16="http://schemas.microsoft.com/office/drawing/2014/main" id="{EF86782C-6099-F3FC-40E7-4C26F763BEFD}"/>
              </a:ext>
            </a:extLst>
          </p:cNvPr>
          <p:cNvSpPr txBox="1"/>
          <p:nvPr/>
        </p:nvSpPr>
        <p:spPr>
          <a:xfrm>
            <a:off x="109674" y="2654578"/>
            <a:ext cx="11066326" cy="2308324"/>
          </a:xfrm>
          <a:prstGeom prst="rect">
            <a:avLst/>
          </a:prstGeom>
          <a:noFill/>
        </p:spPr>
        <p:txBody>
          <a:bodyPr wrap="square" rtlCol="0">
            <a:spAutoFit/>
          </a:bodyPr>
          <a:lstStyle/>
          <a:p>
            <a:r>
              <a:rPr lang="en-US" sz="2400" dirty="0"/>
              <a:t>• Explore Stamp Registration, Transportation and Ts-</a:t>
            </a:r>
            <a:r>
              <a:rPr lang="en-US" sz="2400" dirty="0" err="1"/>
              <a:t>Ipass</a:t>
            </a:r>
            <a:r>
              <a:rPr lang="en-US" sz="2400" dirty="0"/>
              <a:t> Datasets.</a:t>
            </a:r>
            <a:br>
              <a:rPr lang="en-US" sz="2400" dirty="0"/>
            </a:br>
            <a:r>
              <a:rPr lang="en-US" sz="2400" dirty="0"/>
              <a:t> Understand their attributes, categories and time period. </a:t>
            </a:r>
            <a:br>
              <a:rPr lang="en-US" sz="2400" dirty="0"/>
            </a:br>
            <a:r>
              <a:rPr lang="en-US" sz="2400" dirty="0"/>
              <a:t>• Analyze trends and patterns within each department.</a:t>
            </a:r>
            <a:br>
              <a:rPr lang="en-US" sz="2400" dirty="0"/>
            </a:br>
            <a:r>
              <a:rPr lang="en-US" sz="2400" dirty="0"/>
              <a:t> • Identify growth opportunities and areas needing attention. </a:t>
            </a:r>
            <a:br>
              <a:rPr lang="en-US" sz="2400" dirty="0"/>
            </a:br>
            <a:r>
              <a:rPr lang="en-US" sz="2400" dirty="0"/>
              <a:t>• Find correlation among these departments and report the overall growth of the state through insights and relevant visuals such as shape maps.</a:t>
            </a:r>
            <a:endParaRPr lang="en-IN" sz="2400" dirty="0"/>
          </a:p>
        </p:txBody>
      </p:sp>
    </p:spTree>
    <p:extLst>
      <p:ext uri="{BB962C8B-B14F-4D97-AF65-F5344CB8AC3E}">
        <p14:creationId xmlns:p14="http://schemas.microsoft.com/office/powerpoint/2010/main" val="1848295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3D0A71-4521-6447-3914-7CE526CCA3F7}"/>
              </a:ext>
            </a:extLst>
          </p:cNvPr>
          <p:cNvPicPr>
            <a:picLocks noChangeAspect="1"/>
          </p:cNvPicPr>
          <p:nvPr/>
        </p:nvPicPr>
        <p:blipFill rotWithShape="1">
          <a:blip r:embed="rId2"/>
          <a:srcRect r="5200"/>
          <a:stretch/>
        </p:blipFill>
        <p:spPr>
          <a:xfrm rot="5400000">
            <a:off x="6664992" y="1316166"/>
            <a:ext cx="6858001" cy="4225672"/>
          </a:xfrm>
          <a:prstGeom prst="rect">
            <a:avLst/>
          </a:prstGeom>
        </p:spPr>
      </p:pic>
      <p:pic>
        <p:nvPicPr>
          <p:cNvPr id="3" name="Content Placeholder 3" descr="Telangana Emblem">
            <a:extLst>
              <a:ext uri="{FF2B5EF4-FFF2-40B4-BE49-F238E27FC236}">
                <a16:creationId xmlns:a16="http://schemas.microsoft.com/office/drawing/2014/main" id="{AB1C37B5-D777-7D70-D46D-6A2D229CE3FD}"/>
              </a:ext>
            </a:extLst>
          </p:cNvPr>
          <p:cNvPicPr>
            <a:picLocks noChangeAspect="1"/>
          </p:cNvPicPr>
          <p:nvPr/>
        </p:nvPicPr>
        <p:blipFill>
          <a:blip r:embed="rId3"/>
          <a:stretch>
            <a:fillRect/>
          </a:stretch>
        </p:blipFill>
        <p:spPr>
          <a:xfrm>
            <a:off x="312874" y="0"/>
            <a:ext cx="1652070" cy="1762957"/>
          </a:xfrm>
          <a:prstGeom prst="rect">
            <a:avLst/>
          </a:prstGeom>
        </p:spPr>
      </p:pic>
      <p:sp>
        <p:nvSpPr>
          <p:cNvPr id="5" name="TextBox 4">
            <a:extLst>
              <a:ext uri="{FF2B5EF4-FFF2-40B4-BE49-F238E27FC236}">
                <a16:creationId xmlns:a16="http://schemas.microsoft.com/office/drawing/2014/main" id="{A74F7A6A-97A1-E863-38B6-8BAC64E6A9BC}"/>
              </a:ext>
            </a:extLst>
          </p:cNvPr>
          <p:cNvSpPr txBox="1"/>
          <p:nvPr/>
        </p:nvSpPr>
        <p:spPr>
          <a:xfrm>
            <a:off x="2191657" y="578921"/>
            <a:ext cx="7445829" cy="523220"/>
          </a:xfrm>
          <a:prstGeom prst="rect">
            <a:avLst/>
          </a:prstGeom>
          <a:noFill/>
        </p:spPr>
        <p:txBody>
          <a:bodyPr wrap="square" rtlCol="0">
            <a:spAutoFit/>
          </a:bodyPr>
          <a:lstStyle/>
          <a:p>
            <a:r>
              <a:rPr lang="en-US" sz="2800" b="1" dirty="0"/>
              <a:t>STAMP REGESTRATION ANALYSIS</a:t>
            </a:r>
            <a:endParaRPr lang="en-IN" sz="2800" b="1" dirty="0"/>
          </a:p>
        </p:txBody>
      </p:sp>
      <p:sp>
        <p:nvSpPr>
          <p:cNvPr id="6" name="TextBox 5">
            <a:extLst>
              <a:ext uri="{FF2B5EF4-FFF2-40B4-BE49-F238E27FC236}">
                <a16:creationId xmlns:a16="http://schemas.microsoft.com/office/drawing/2014/main" id="{61340A49-F6F4-623C-3627-6E72C11CF378}"/>
              </a:ext>
            </a:extLst>
          </p:cNvPr>
          <p:cNvSpPr txBox="1"/>
          <p:nvPr/>
        </p:nvSpPr>
        <p:spPr>
          <a:xfrm>
            <a:off x="493486" y="2133600"/>
            <a:ext cx="7779657" cy="1754326"/>
          </a:xfrm>
          <a:prstGeom prst="rect">
            <a:avLst/>
          </a:prstGeom>
          <a:noFill/>
        </p:spPr>
        <p:txBody>
          <a:bodyPr wrap="square" rtlCol="0">
            <a:spAutoFit/>
          </a:bodyPr>
          <a:lstStyle/>
          <a:p>
            <a:r>
              <a:rPr lang="en-US" b="1" i="0" dirty="0">
                <a:effectLst/>
                <a:latin typeface="Söhne"/>
              </a:rPr>
              <a:t>Stamp registration analysis refers to the process of examining and evaluating data related to the registration of legal documents, such as property deeds, contracts, and agreements, to extract valuable insights. </a:t>
            </a:r>
            <a:br>
              <a:rPr lang="en-US" b="1" i="0" dirty="0">
                <a:effectLst/>
                <a:latin typeface="Söhne"/>
              </a:rPr>
            </a:br>
            <a:br>
              <a:rPr lang="en-US" b="1" i="0" dirty="0">
                <a:effectLst/>
                <a:latin typeface="Söhne"/>
              </a:rPr>
            </a:br>
            <a:r>
              <a:rPr lang="en-US" b="1" i="0" dirty="0">
                <a:effectLst/>
                <a:latin typeface="Söhne"/>
              </a:rPr>
              <a:t>This analysis involves assessing trends, patterns, and financial information associated with these registrations.</a:t>
            </a:r>
            <a:endParaRPr lang="en-IN" b="1" dirty="0"/>
          </a:p>
        </p:txBody>
      </p:sp>
      <p:sp>
        <p:nvSpPr>
          <p:cNvPr id="9" name="Rectangle 3">
            <a:extLst>
              <a:ext uri="{FF2B5EF4-FFF2-40B4-BE49-F238E27FC236}">
                <a16:creationId xmlns:a16="http://schemas.microsoft.com/office/drawing/2014/main" id="{90126829-6509-2C5E-9941-A2917503F400}"/>
              </a:ext>
            </a:extLst>
          </p:cNvPr>
          <p:cNvSpPr>
            <a:spLocks noChangeArrowheads="1"/>
          </p:cNvSpPr>
          <p:nvPr/>
        </p:nvSpPr>
        <p:spPr bwMode="auto">
          <a:xfrm>
            <a:off x="478972" y="4019584"/>
            <a:ext cx="8176285" cy="190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Söhne"/>
              </a:rPr>
              <a:t>Data analysis of stamp revenue generation can significantly contribute to the overall development of a state by:</a:t>
            </a:r>
            <a:br>
              <a:rPr kumimoji="0" lang="en-US" altLang="en-US" sz="1800" b="0" i="0" u="none" strike="noStrike" cap="none" normalizeH="0" baseline="0" dirty="0">
                <a:ln>
                  <a:noFill/>
                </a:ln>
                <a:solidFill>
                  <a:srgbClr val="000000"/>
                </a:solidFill>
                <a:effectLst/>
                <a:latin typeface="Söhne"/>
              </a:rPr>
            </a:br>
            <a:r>
              <a:rPr kumimoji="0" lang="en-US" altLang="en-US" sz="1800" b="1" i="0" u="none" strike="noStrike" cap="none" normalizeH="0" baseline="0" dirty="0">
                <a:ln>
                  <a:noFill/>
                </a:ln>
                <a:solidFill>
                  <a:srgbClr val="000000"/>
                </a:solidFill>
                <a:effectLst/>
                <a:latin typeface="Söhne"/>
              </a:rPr>
              <a:t>Resource Allocation</a:t>
            </a:r>
            <a:br>
              <a:rPr kumimoji="0" lang="en-US" altLang="en-US" sz="1800" b="0" i="0" u="none" strike="noStrike" cap="none" normalizeH="0" baseline="0" dirty="0">
                <a:ln>
                  <a:noFill/>
                </a:ln>
                <a:solidFill>
                  <a:srgbClr val="000000"/>
                </a:solidFill>
                <a:effectLst/>
                <a:latin typeface="Söhne"/>
              </a:rPr>
            </a:br>
            <a:r>
              <a:rPr kumimoji="0" lang="en-US" altLang="en-US" sz="1800" b="1" i="0" u="none" strike="noStrike" cap="none" normalizeH="0" baseline="0" dirty="0">
                <a:ln>
                  <a:noFill/>
                </a:ln>
                <a:solidFill>
                  <a:srgbClr val="000000"/>
                </a:solidFill>
                <a:effectLst/>
                <a:latin typeface="Söhne"/>
              </a:rPr>
              <a:t>Policy Formulation</a:t>
            </a:r>
            <a:br>
              <a:rPr kumimoji="0" lang="en-US" altLang="en-US" sz="1800" b="1" i="0" u="none" strike="noStrike" cap="none" normalizeH="0" baseline="0" dirty="0">
                <a:ln>
                  <a:noFill/>
                </a:ln>
                <a:solidFill>
                  <a:srgbClr val="000000"/>
                </a:solidFill>
                <a:effectLst/>
                <a:latin typeface="Söhne"/>
              </a:rPr>
            </a:br>
            <a:r>
              <a:rPr kumimoji="0" lang="en-US" altLang="en-US" sz="1800" b="1" i="0" u="none" strike="noStrike" cap="none" normalizeH="0" baseline="0" dirty="0">
                <a:ln>
                  <a:noFill/>
                </a:ln>
                <a:solidFill>
                  <a:srgbClr val="000000"/>
                </a:solidFill>
                <a:effectLst/>
                <a:latin typeface="Söhne"/>
              </a:rPr>
              <a:t>Fraud Detection</a:t>
            </a:r>
            <a:br>
              <a:rPr kumimoji="0" lang="en-US" altLang="en-US" sz="1800" b="1" i="0" u="none" strike="noStrike" cap="none" normalizeH="0" baseline="0" dirty="0">
                <a:ln>
                  <a:noFill/>
                </a:ln>
                <a:solidFill>
                  <a:srgbClr val="000000"/>
                </a:solidFill>
                <a:effectLst/>
                <a:latin typeface="Söhne"/>
              </a:rPr>
            </a:br>
            <a:r>
              <a:rPr kumimoji="0" lang="en-US" altLang="en-US" sz="1800" b="1" i="0" u="none" strike="noStrike" cap="none" normalizeH="0" baseline="0" dirty="0">
                <a:ln>
                  <a:noFill/>
                </a:ln>
                <a:solidFill>
                  <a:srgbClr val="000000"/>
                </a:solidFill>
                <a:effectLst/>
                <a:latin typeface="Söhne"/>
              </a:rPr>
              <a:t>Economic Planning</a:t>
            </a:r>
            <a:r>
              <a:rPr kumimoji="0" lang="en-US" altLang="en-US" sz="1800" b="0" i="0" u="none" strike="noStrike" cap="none" normalizeH="0" baseline="0" dirty="0">
                <a:ln>
                  <a:noFill/>
                </a:ln>
                <a:solidFill>
                  <a:srgbClr val="000000"/>
                </a:solidFill>
                <a:effectLst/>
                <a:latin typeface="Söhne"/>
              </a:rPr>
              <a:t> </a:t>
            </a:r>
            <a:r>
              <a:rPr kumimoji="0" lang="en-US" altLang="en-US" sz="2100" b="0" i="0" u="none" strike="noStrike" cap="none" normalizeH="0" baseline="0" dirty="0">
                <a:ln>
                  <a:noFill/>
                </a:ln>
                <a:solidFill>
                  <a:srgbClr val="000000"/>
                </a:solidFill>
                <a:effectLst/>
                <a:latin typeface="Söhne"/>
              </a:rPr>
              <a:t>      </a:t>
            </a:r>
            <a:endParaRPr kumimoji="0" lang="en-US" altLang="en-US" sz="1800" b="0" i="0" u="none" strike="noStrike" cap="none" normalizeH="0" baseline="0" dirty="0">
              <a:ln>
                <a:noFill/>
              </a:ln>
              <a:solidFill>
                <a:srgbClr val="000000"/>
              </a:solidFill>
              <a:effectLst/>
              <a:latin typeface="Söhne"/>
            </a:endParaRPr>
          </a:p>
        </p:txBody>
      </p:sp>
      <p:pic>
        <p:nvPicPr>
          <p:cNvPr id="11" name="Picture 10">
            <a:extLst>
              <a:ext uri="{FF2B5EF4-FFF2-40B4-BE49-F238E27FC236}">
                <a16:creationId xmlns:a16="http://schemas.microsoft.com/office/drawing/2014/main" id="{81F21585-D105-021E-04D5-3812FDF64E5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329870" y="4973820"/>
            <a:ext cx="1603887" cy="1657350"/>
          </a:xfrm>
          <a:prstGeom prst="rect">
            <a:avLst/>
          </a:prstGeom>
        </p:spPr>
      </p:pic>
    </p:spTree>
    <p:extLst>
      <p:ext uri="{BB962C8B-B14F-4D97-AF65-F5344CB8AC3E}">
        <p14:creationId xmlns:p14="http://schemas.microsoft.com/office/powerpoint/2010/main" val="2532384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E015713-B509-94B6-5C5E-8F25D8B92D59}"/>
              </a:ext>
            </a:extLst>
          </p:cNvPr>
          <p:cNvPicPr>
            <a:picLocks noChangeAspect="1"/>
          </p:cNvPicPr>
          <p:nvPr/>
        </p:nvPicPr>
        <p:blipFill rotWithShape="1">
          <a:blip r:embed="rId2"/>
          <a:srcRect r="5200"/>
          <a:stretch/>
        </p:blipFill>
        <p:spPr>
          <a:xfrm rot="10800000" flipH="1" flipV="1">
            <a:off x="7219617" y="9"/>
            <a:ext cx="4972383" cy="3933841"/>
          </a:xfrm>
          <a:prstGeom prst="rect">
            <a:avLst/>
          </a:prstGeom>
        </p:spPr>
      </p:pic>
      <p:sp>
        <p:nvSpPr>
          <p:cNvPr id="31" name="Rectangle 3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descr="Telangana Emblem">
            <a:extLst>
              <a:ext uri="{FF2B5EF4-FFF2-40B4-BE49-F238E27FC236}">
                <a16:creationId xmlns:a16="http://schemas.microsoft.com/office/drawing/2014/main" id="{AB54A4EB-8B11-2726-249B-36513F8FB2B3}"/>
              </a:ext>
            </a:extLst>
          </p:cNvPr>
          <p:cNvPicPr>
            <a:picLocks noChangeAspect="1"/>
          </p:cNvPicPr>
          <p:nvPr/>
        </p:nvPicPr>
        <p:blipFill>
          <a:blip r:embed="rId3"/>
          <a:stretch>
            <a:fillRect/>
          </a:stretch>
        </p:blipFill>
        <p:spPr>
          <a:xfrm>
            <a:off x="109674" y="180014"/>
            <a:ext cx="1652070" cy="1762957"/>
          </a:xfrm>
          <a:prstGeom prst="rect">
            <a:avLst/>
          </a:prstGeom>
        </p:spPr>
      </p:pic>
      <p:sp>
        <p:nvSpPr>
          <p:cNvPr id="2" name="TextBox 1">
            <a:extLst>
              <a:ext uri="{FF2B5EF4-FFF2-40B4-BE49-F238E27FC236}">
                <a16:creationId xmlns:a16="http://schemas.microsoft.com/office/drawing/2014/main" id="{85AD26CE-EA17-3AAA-B11B-3547AD2AB226}"/>
              </a:ext>
            </a:extLst>
          </p:cNvPr>
          <p:cNvSpPr txBox="1"/>
          <p:nvPr/>
        </p:nvSpPr>
        <p:spPr>
          <a:xfrm>
            <a:off x="1750468" y="1075165"/>
            <a:ext cx="8500926" cy="646331"/>
          </a:xfrm>
          <a:prstGeom prst="rect">
            <a:avLst/>
          </a:prstGeom>
          <a:noFill/>
        </p:spPr>
        <p:txBody>
          <a:bodyPr wrap="square" rtlCol="0">
            <a:spAutoFit/>
          </a:bodyPr>
          <a:lstStyle/>
          <a:p>
            <a:r>
              <a:rPr lang="en-US" dirty="0">
                <a:latin typeface="Franklin Gothic Heavy" panose="020B0903020102020204" pitchFamily="34" charset="0"/>
              </a:rPr>
              <a:t>How does the revenue generated from document registration vary across districts in Telangana? </a:t>
            </a:r>
            <a:endParaRPr lang="en-IN" dirty="0">
              <a:latin typeface="Franklin Gothic Heavy" panose="020B0903020102020204" pitchFamily="34" charset="0"/>
            </a:endParaRPr>
          </a:p>
        </p:txBody>
      </p:sp>
      <p:pic>
        <p:nvPicPr>
          <p:cNvPr id="13316" name="Picture 4" descr="This map shows how revenue generated is spread across the state.&#10;">
            <a:extLst>
              <a:ext uri="{FF2B5EF4-FFF2-40B4-BE49-F238E27FC236}">
                <a16:creationId xmlns:a16="http://schemas.microsoft.com/office/drawing/2014/main" id="{C9769E17-DBB0-4F66-FDB4-55749092159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154" t="11835" r="20534"/>
          <a:stretch/>
        </p:blipFill>
        <p:spPr bwMode="auto">
          <a:xfrm>
            <a:off x="7556499" y="2659888"/>
            <a:ext cx="3835401" cy="3098768"/>
          </a:xfrm>
          <a:prstGeom prst="rect">
            <a:avLst/>
          </a:prstGeom>
          <a:noFill/>
          <a:extLst>
            <a:ext uri="{909E8E84-426E-40DD-AFC4-6F175D3DCCD1}">
              <a14:hiddenFill xmlns:a14="http://schemas.microsoft.com/office/drawing/2010/main">
                <a:solidFill>
                  <a:srgbClr val="FFFFFF"/>
                </a:solidFill>
              </a14:hiddenFill>
            </a:ext>
          </a:extLst>
        </p:spPr>
      </p:pic>
      <p:pic>
        <p:nvPicPr>
          <p:cNvPr id="13317" name="Picture 5" descr="Top 5 Document">
            <a:extLst>
              <a:ext uri="{FF2B5EF4-FFF2-40B4-BE49-F238E27FC236}">
                <a16:creationId xmlns:a16="http://schemas.microsoft.com/office/drawing/2014/main" id="{6CC0643C-AB1C-2BD3-5025-062397D7C44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342" r="22632" b="26531"/>
          <a:stretch/>
        </p:blipFill>
        <p:spPr bwMode="auto">
          <a:xfrm>
            <a:off x="5582345" y="4840682"/>
            <a:ext cx="2063417" cy="171132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B3ABDAF-70E1-8EFC-6851-18ADF274CC95}"/>
              </a:ext>
            </a:extLst>
          </p:cNvPr>
          <p:cNvSpPr txBox="1"/>
          <p:nvPr/>
        </p:nvSpPr>
        <p:spPr>
          <a:xfrm>
            <a:off x="254000" y="2287015"/>
            <a:ext cx="4528245" cy="3477875"/>
          </a:xfrm>
          <a:prstGeom prst="rect">
            <a:avLst/>
          </a:prstGeom>
          <a:noFill/>
        </p:spPr>
        <p:txBody>
          <a:bodyPr wrap="square" rtlCol="0">
            <a:spAutoFit/>
          </a:bodyPr>
          <a:lstStyle/>
          <a:p>
            <a:r>
              <a:rPr lang="en-US" sz="2000" dirty="0"/>
              <a:t>It's clear from the map that the districts surrounding Hyderabad, forming the Hyderabad Metropolitan Region, generate higher revenues. This is due to the region's well-developed infrastructure, a large skilled workforce, and government policies promoting industrial development and investment attraction, resulting in increased state revenue.</a:t>
            </a:r>
            <a:endParaRPr lang="en-IN" sz="2000" dirty="0"/>
          </a:p>
        </p:txBody>
      </p:sp>
      <p:sp>
        <p:nvSpPr>
          <p:cNvPr id="16" name="TextBox 15">
            <a:extLst>
              <a:ext uri="{FF2B5EF4-FFF2-40B4-BE49-F238E27FC236}">
                <a16:creationId xmlns:a16="http://schemas.microsoft.com/office/drawing/2014/main" id="{E06327E1-DCCE-3D70-9327-958FDBA8A8DE}"/>
              </a:ext>
            </a:extLst>
          </p:cNvPr>
          <p:cNvSpPr txBox="1"/>
          <p:nvPr/>
        </p:nvSpPr>
        <p:spPr>
          <a:xfrm>
            <a:off x="5648490" y="4619971"/>
            <a:ext cx="2215817" cy="369332"/>
          </a:xfrm>
          <a:prstGeom prst="rect">
            <a:avLst/>
          </a:prstGeom>
          <a:noFill/>
        </p:spPr>
        <p:txBody>
          <a:bodyPr wrap="square" rtlCol="0">
            <a:spAutoFit/>
          </a:bodyPr>
          <a:lstStyle/>
          <a:p>
            <a:r>
              <a:rPr lang="en-US" b="1" dirty="0">
                <a:latin typeface="+mj-lt"/>
              </a:rPr>
              <a:t>Top 5 Districts </a:t>
            </a:r>
            <a:endParaRPr lang="en-IN" b="1" dirty="0">
              <a:latin typeface="+mj-lt"/>
            </a:endParaRPr>
          </a:p>
        </p:txBody>
      </p:sp>
    </p:spTree>
    <p:extLst>
      <p:ext uri="{BB962C8B-B14F-4D97-AF65-F5344CB8AC3E}">
        <p14:creationId xmlns:p14="http://schemas.microsoft.com/office/powerpoint/2010/main" val="3000814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E015713-B509-94B6-5C5E-8F25D8B92D59}"/>
              </a:ext>
            </a:extLst>
          </p:cNvPr>
          <p:cNvPicPr>
            <a:picLocks noChangeAspect="1"/>
          </p:cNvPicPr>
          <p:nvPr/>
        </p:nvPicPr>
        <p:blipFill rotWithShape="1">
          <a:blip r:embed="rId2"/>
          <a:srcRect r="5200"/>
          <a:stretch/>
        </p:blipFill>
        <p:spPr>
          <a:xfrm>
            <a:off x="3523488" y="10"/>
            <a:ext cx="8668512" cy="6857990"/>
          </a:xfrm>
          <a:prstGeom prst="rect">
            <a:avLst/>
          </a:prstGeom>
        </p:spPr>
      </p:pic>
      <p:sp>
        <p:nvSpPr>
          <p:cNvPr id="31" name="Rectangle 3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descr="Telangana Emblem">
            <a:extLst>
              <a:ext uri="{FF2B5EF4-FFF2-40B4-BE49-F238E27FC236}">
                <a16:creationId xmlns:a16="http://schemas.microsoft.com/office/drawing/2014/main" id="{AB54A4EB-8B11-2726-249B-36513F8FB2B3}"/>
              </a:ext>
            </a:extLst>
          </p:cNvPr>
          <p:cNvPicPr>
            <a:picLocks noChangeAspect="1"/>
          </p:cNvPicPr>
          <p:nvPr/>
        </p:nvPicPr>
        <p:blipFill>
          <a:blip r:embed="rId3"/>
          <a:stretch>
            <a:fillRect/>
          </a:stretch>
        </p:blipFill>
        <p:spPr>
          <a:xfrm>
            <a:off x="109674" y="180014"/>
            <a:ext cx="1652070" cy="1762957"/>
          </a:xfrm>
          <a:prstGeom prst="rect">
            <a:avLst/>
          </a:prstGeom>
        </p:spPr>
      </p:pic>
      <p:graphicFrame>
        <p:nvGraphicFramePr>
          <p:cNvPr id="5" name="Table 4">
            <a:extLst>
              <a:ext uri="{FF2B5EF4-FFF2-40B4-BE49-F238E27FC236}">
                <a16:creationId xmlns:a16="http://schemas.microsoft.com/office/drawing/2014/main" id="{C70D2A4C-A6F4-03A9-623C-DB12ED9C80FA}"/>
              </a:ext>
            </a:extLst>
          </p:cNvPr>
          <p:cNvGraphicFramePr>
            <a:graphicFrameLocks noGrp="1"/>
          </p:cNvGraphicFramePr>
          <p:nvPr>
            <p:extLst>
              <p:ext uri="{D42A27DB-BD31-4B8C-83A1-F6EECF244321}">
                <p14:modId xmlns:p14="http://schemas.microsoft.com/office/powerpoint/2010/main" val="3872381425"/>
              </p:ext>
            </p:extLst>
          </p:nvPr>
        </p:nvGraphicFramePr>
        <p:xfrm>
          <a:off x="1871418" y="739552"/>
          <a:ext cx="9614415" cy="1645920"/>
        </p:xfrm>
        <a:graphic>
          <a:graphicData uri="http://schemas.openxmlformats.org/drawingml/2006/table">
            <a:tbl>
              <a:tblPr/>
              <a:tblGrid>
                <a:gridCol w="9614415">
                  <a:extLst>
                    <a:ext uri="{9D8B030D-6E8A-4147-A177-3AD203B41FA5}">
                      <a16:colId xmlns:a16="http://schemas.microsoft.com/office/drawing/2014/main" val="667528257"/>
                    </a:ext>
                  </a:extLst>
                </a:gridCol>
              </a:tblGrid>
              <a:tr h="792738">
                <a:tc>
                  <a:txBody>
                    <a:bodyPr/>
                    <a:lstStyle/>
                    <a:p>
                      <a:r>
                        <a:rPr lang="en-US" sz="2400" b="1" dirty="0"/>
                        <a:t>How does the revenue generated from document registration compare to the revenue generated from e-stamp challans across districts? </a:t>
                      </a:r>
                      <a:endParaRPr lang="en-IN" sz="2400" b="1" dirty="0"/>
                    </a:p>
                  </a:txBody>
                  <a:tcPr anchor="ctr">
                    <a:lnL>
                      <a:noFill/>
                    </a:lnL>
                    <a:lnR>
                      <a:noFill/>
                    </a:lnR>
                    <a:lnT>
                      <a:noFill/>
                    </a:lnT>
                    <a:lnB>
                      <a:noFill/>
                    </a:lnB>
                  </a:tcPr>
                </a:tc>
                <a:extLst>
                  <a:ext uri="{0D108BD9-81ED-4DB2-BD59-A6C34878D82A}">
                    <a16:rowId xmlns:a16="http://schemas.microsoft.com/office/drawing/2014/main" val="536269356"/>
                  </a:ext>
                </a:extLst>
              </a:tr>
              <a:tr h="339377">
                <a:tc>
                  <a:txBody>
                    <a:bodyPr/>
                    <a:lstStyle/>
                    <a:p>
                      <a:endParaRPr lang="en-US" sz="2400" dirty="0"/>
                    </a:p>
                  </a:txBody>
                  <a:tcPr anchor="ctr">
                    <a:lnL>
                      <a:noFill/>
                    </a:lnL>
                    <a:lnR>
                      <a:noFill/>
                    </a:lnR>
                    <a:lnT>
                      <a:noFill/>
                    </a:lnT>
                    <a:lnB>
                      <a:noFill/>
                    </a:lnB>
                  </a:tcPr>
                </a:tc>
                <a:extLst>
                  <a:ext uri="{0D108BD9-81ED-4DB2-BD59-A6C34878D82A}">
                    <a16:rowId xmlns:a16="http://schemas.microsoft.com/office/drawing/2014/main" val="3878175538"/>
                  </a:ext>
                </a:extLst>
              </a:tr>
            </a:tbl>
          </a:graphicData>
        </a:graphic>
      </p:graphicFrame>
      <p:sp>
        <p:nvSpPr>
          <p:cNvPr id="6" name="TextBox 5">
            <a:extLst>
              <a:ext uri="{FF2B5EF4-FFF2-40B4-BE49-F238E27FC236}">
                <a16:creationId xmlns:a16="http://schemas.microsoft.com/office/drawing/2014/main" id="{1CD649C3-E8AE-390B-A627-45F6FDEBF97E}"/>
              </a:ext>
            </a:extLst>
          </p:cNvPr>
          <p:cNvSpPr txBox="1"/>
          <p:nvPr/>
        </p:nvSpPr>
        <p:spPr>
          <a:xfrm>
            <a:off x="5913247" y="2385472"/>
            <a:ext cx="6140450" cy="3970318"/>
          </a:xfrm>
          <a:prstGeom prst="rect">
            <a:avLst/>
          </a:prstGeom>
          <a:noFill/>
        </p:spPr>
        <p:txBody>
          <a:bodyPr wrap="square">
            <a:spAutoFit/>
          </a:bodyPr>
          <a:lstStyle/>
          <a:p>
            <a:r>
              <a:rPr lang="en-US" dirty="0"/>
              <a:t> </a:t>
            </a:r>
            <a:br>
              <a:rPr lang="en-US" dirty="0"/>
            </a:br>
            <a:r>
              <a:rPr lang="en-US" b="1" i="0" dirty="0">
                <a:solidFill>
                  <a:srgbClr val="374151"/>
                </a:solidFill>
                <a:effectLst/>
                <a:latin typeface="Söhne"/>
              </a:rPr>
              <a:t>The introduction of e-Stamp challans in 2020 has coincided with a noticeable decline in revenue generated from document registration. This trend strongly implies a growing preference among individuals for utilizing e-Stamp challans as their preferred method for paying stamp duty</a:t>
            </a:r>
            <a:br>
              <a:rPr lang="en-US" dirty="0"/>
            </a:br>
            <a:br>
              <a:rPr lang="en-US" dirty="0"/>
            </a:br>
            <a:r>
              <a:rPr lang="en-US" b="1" dirty="0"/>
              <a:t>Recommendations:-</a:t>
            </a:r>
            <a:br>
              <a:rPr lang="en-US" dirty="0"/>
            </a:br>
            <a:r>
              <a:rPr lang="en-US" dirty="0">
                <a:sym typeface="Wingdings" panose="05000000000000000000" pitchFamily="2" charset="2"/>
              </a:rPr>
              <a:t></a:t>
            </a:r>
            <a:r>
              <a:rPr lang="en-US" dirty="0"/>
              <a:t> Make it easier to purchase e-stamps: E-stamps should be available for purchase through a variety of channels, including government websites, mobile apps, and banks. This will make it easier for people to purchase e-stamps, regardless of their location or access to technology.</a:t>
            </a:r>
            <a:br>
              <a:rPr lang="en-US" dirty="0"/>
            </a:br>
            <a:r>
              <a:rPr lang="en-US" dirty="0"/>
              <a:t> </a:t>
            </a:r>
            <a:endParaRPr lang="en-IN" dirty="0"/>
          </a:p>
        </p:txBody>
      </p:sp>
      <p:pic>
        <p:nvPicPr>
          <p:cNvPr id="15361" name="Picture 1" descr="Documents_registered_rev and e-stamps_challans_rev by fiscal_year">
            <a:extLst>
              <a:ext uri="{FF2B5EF4-FFF2-40B4-BE49-F238E27FC236}">
                <a16:creationId xmlns:a16="http://schemas.microsoft.com/office/drawing/2014/main" id="{F880DEBB-DB71-7670-63AC-2F12350A30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549" y="2228309"/>
            <a:ext cx="5305425"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025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E015713-B509-94B6-5C5E-8F25D8B92D59}"/>
              </a:ext>
            </a:extLst>
          </p:cNvPr>
          <p:cNvPicPr>
            <a:picLocks noChangeAspect="1"/>
          </p:cNvPicPr>
          <p:nvPr/>
        </p:nvPicPr>
        <p:blipFill rotWithShape="1">
          <a:blip r:embed="rId2"/>
          <a:srcRect r="5200"/>
          <a:stretch/>
        </p:blipFill>
        <p:spPr>
          <a:xfrm>
            <a:off x="3523488" y="110808"/>
            <a:ext cx="8668512" cy="6857990"/>
          </a:xfrm>
          <a:prstGeom prst="rect">
            <a:avLst/>
          </a:prstGeom>
        </p:spPr>
      </p:pic>
      <p:sp>
        <p:nvSpPr>
          <p:cNvPr id="31" name="Rectangle 3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descr="Telangana Emblem">
            <a:extLst>
              <a:ext uri="{FF2B5EF4-FFF2-40B4-BE49-F238E27FC236}">
                <a16:creationId xmlns:a16="http://schemas.microsoft.com/office/drawing/2014/main" id="{AB54A4EB-8B11-2726-249B-36513F8FB2B3}"/>
              </a:ext>
            </a:extLst>
          </p:cNvPr>
          <p:cNvPicPr>
            <a:picLocks noChangeAspect="1"/>
          </p:cNvPicPr>
          <p:nvPr/>
        </p:nvPicPr>
        <p:blipFill>
          <a:blip r:embed="rId3"/>
          <a:stretch>
            <a:fillRect/>
          </a:stretch>
        </p:blipFill>
        <p:spPr>
          <a:xfrm>
            <a:off x="109674" y="180014"/>
            <a:ext cx="1652070" cy="1762957"/>
          </a:xfrm>
          <a:prstGeom prst="rect">
            <a:avLst/>
          </a:prstGeom>
        </p:spPr>
      </p:pic>
      <p:sp>
        <p:nvSpPr>
          <p:cNvPr id="5" name="TextBox 4">
            <a:extLst>
              <a:ext uri="{FF2B5EF4-FFF2-40B4-BE49-F238E27FC236}">
                <a16:creationId xmlns:a16="http://schemas.microsoft.com/office/drawing/2014/main" id="{F740EFBE-1FBD-DCC0-6EB3-08F9859DD4BD}"/>
              </a:ext>
            </a:extLst>
          </p:cNvPr>
          <p:cNvSpPr txBox="1"/>
          <p:nvPr/>
        </p:nvSpPr>
        <p:spPr>
          <a:xfrm>
            <a:off x="233118" y="3348702"/>
            <a:ext cx="9942286" cy="830997"/>
          </a:xfrm>
          <a:prstGeom prst="rect">
            <a:avLst/>
          </a:prstGeom>
          <a:noFill/>
        </p:spPr>
        <p:txBody>
          <a:bodyPr wrap="square">
            <a:spAutoFit/>
          </a:bodyPr>
          <a:lstStyle/>
          <a:p>
            <a:r>
              <a:rPr lang="en-US" sz="2400" b="1" dirty="0"/>
              <a:t>List down the top 5 districts where e-stamps revenue contributes significantly more to the revenue than the documents in FY 2022?</a:t>
            </a:r>
            <a:endParaRPr lang="en-IN" sz="2400" b="1" dirty="0"/>
          </a:p>
        </p:txBody>
      </p:sp>
      <p:pic>
        <p:nvPicPr>
          <p:cNvPr id="4098" name="Picture 2" descr="A Power BI visual">
            <a:extLst>
              <a:ext uri="{FF2B5EF4-FFF2-40B4-BE49-F238E27FC236}">
                <a16:creationId xmlns:a16="http://schemas.microsoft.com/office/drawing/2014/main" id="{C2C35658-8F95-34A6-C769-4087ED0D2CE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532" r="13344" b="31122"/>
          <a:stretch/>
        </p:blipFill>
        <p:spPr bwMode="auto">
          <a:xfrm>
            <a:off x="37185" y="4470621"/>
            <a:ext cx="6411520" cy="20701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6568852-9457-0CF1-9401-F478EC6BFDEA}"/>
              </a:ext>
            </a:extLst>
          </p:cNvPr>
          <p:cNvSpPr txBox="1"/>
          <p:nvPr/>
        </p:nvSpPr>
        <p:spPr>
          <a:xfrm>
            <a:off x="1871418" y="317246"/>
            <a:ext cx="4862710" cy="1477328"/>
          </a:xfrm>
          <a:prstGeom prst="rect">
            <a:avLst/>
          </a:prstGeom>
          <a:noFill/>
        </p:spPr>
        <p:txBody>
          <a:bodyPr wrap="square" rtlCol="0">
            <a:spAutoFit/>
          </a:bodyPr>
          <a:lstStyle/>
          <a:p>
            <a:r>
              <a:rPr lang="en-US" b="1" dirty="0"/>
              <a:t>List down the top 5 districts that showed the highest document registration revenue growth between FY 2019 and 2022</a:t>
            </a:r>
            <a:r>
              <a:rPr lang="en-US" dirty="0"/>
              <a:t>.</a:t>
            </a:r>
            <a:endParaRPr lang="en-IN" dirty="0"/>
          </a:p>
          <a:p>
            <a:endParaRPr lang="en-IN" dirty="0"/>
          </a:p>
        </p:txBody>
      </p:sp>
      <p:pic>
        <p:nvPicPr>
          <p:cNvPr id="6" name="Picture 1" descr="A Power BI visual">
            <a:extLst>
              <a:ext uri="{FF2B5EF4-FFF2-40B4-BE49-F238E27FC236}">
                <a16:creationId xmlns:a16="http://schemas.microsoft.com/office/drawing/2014/main" id="{33E0CE7F-2752-F2C4-2492-D4560E8643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3976" r="17265" b="23615"/>
          <a:stretch/>
        </p:blipFill>
        <p:spPr bwMode="auto">
          <a:xfrm>
            <a:off x="2722108" y="1448966"/>
            <a:ext cx="4312383" cy="1492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2371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E015713-B509-94B6-5C5E-8F25D8B92D59}"/>
              </a:ext>
            </a:extLst>
          </p:cNvPr>
          <p:cNvPicPr>
            <a:picLocks noChangeAspect="1"/>
          </p:cNvPicPr>
          <p:nvPr/>
        </p:nvPicPr>
        <p:blipFill rotWithShape="1">
          <a:blip r:embed="rId2"/>
          <a:srcRect r="5200"/>
          <a:stretch/>
        </p:blipFill>
        <p:spPr>
          <a:xfrm>
            <a:off x="3569707" y="36576"/>
            <a:ext cx="8622293" cy="6821424"/>
          </a:xfrm>
          <a:prstGeom prst="rect">
            <a:avLst/>
          </a:prstGeom>
        </p:spPr>
      </p:pic>
      <p:sp>
        <p:nvSpPr>
          <p:cNvPr id="31" name="Rectangle 3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descr="Telangana Emblem">
            <a:extLst>
              <a:ext uri="{FF2B5EF4-FFF2-40B4-BE49-F238E27FC236}">
                <a16:creationId xmlns:a16="http://schemas.microsoft.com/office/drawing/2014/main" id="{AB54A4EB-8B11-2726-249B-36513F8FB2B3}"/>
              </a:ext>
            </a:extLst>
          </p:cNvPr>
          <p:cNvPicPr>
            <a:picLocks noChangeAspect="1"/>
          </p:cNvPicPr>
          <p:nvPr/>
        </p:nvPicPr>
        <p:blipFill>
          <a:blip r:embed="rId3"/>
          <a:stretch>
            <a:fillRect/>
          </a:stretch>
        </p:blipFill>
        <p:spPr>
          <a:xfrm>
            <a:off x="109674" y="180014"/>
            <a:ext cx="1652070" cy="1762957"/>
          </a:xfrm>
          <a:prstGeom prst="rect">
            <a:avLst/>
          </a:prstGeom>
        </p:spPr>
      </p:pic>
      <p:sp>
        <p:nvSpPr>
          <p:cNvPr id="5" name="TextBox 4">
            <a:extLst>
              <a:ext uri="{FF2B5EF4-FFF2-40B4-BE49-F238E27FC236}">
                <a16:creationId xmlns:a16="http://schemas.microsoft.com/office/drawing/2014/main" id="{BA86FF81-4222-0C80-3BE9-264597EA23D2}"/>
              </a:ext>
            </a:extLst>
          </p:cNvPr>
          <p:cNvSpPr txBox="1"/>
          <p:nvPr/>
        </p:nvSpPr>
        <p:spPr>
          <a:xfrm>
            <a:off x="1873845" y="952640"/>
            <a:ext cx="9994306" cy="1200329"/>
          </a:xfrm>
          <a:prstGeom prst="rect">
            <a:avLst/>
          </a:prstGeom>
          <a:noFill/>
        </p:spPr>
        <p:txBody>
          <a:bodyPr wrap="square">
            <a:spAutoFit/>
          </a:bodyPr>
          <a:lstStyle/>
          <a:p>
            <a:r>
              <a:rPr lang="en-US" sz="2400" b="1" dirty="0"/>
              <a:t>Categorize districts into three segments based on their stamp registration revenue generation during the fiscal year 2021 to 2022. </a:t>
            </a:r>
            <a:endParaRPr lang="en-IN" sz="2400" b="1" dirty="0"/>
          </a:p>
        </p:txBody>
      </p:sp>
      <p:pic>
        <p:nvPicPr>
          <p:cNvPr id="6145" name="Picture 1" descr="Low Revenue Generating Districts(&lt;500M)">
            <a:extLst>
              <a:ext uri="{FF2B5EF4-FFF2-40B4-BE49-F238E27FC236}">
                <a16:creationId xmlns:a16="http://schemas.microsoft.com/office/drawing/2014/main" id="{AD40E0C6-0346-5887-5681-A66260749B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135" r="18920" b="11756"/>
          <a:stretch/>
        </p:blipFill>
        <p:spPr bwMode="auto">
          <a:xfrm>
            <a:off x="443034" y="3335374"/>
            <a:ext cx="3270215" cy="322484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High Revenue Generating(&gt;2000M)(">
            <a:extLst>
              <a:ext uri="{FF2B5EF4-FFF2-40B4-BE49-F238E27FC236}">
                <a16:creationId xmlns:a16="http://schemas.microsoft.com/office/drawing/2014/main" id="{7A25837E-2E8C-70CB-1B80-263233095DC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2010" r="17997" b="23061"/>
          <a:stretch/>
        </p:blipFill>
        <p:spPr bwMode="auto">
          <a:xfrm>
            <a:off x="8374076" y="2495746"/>
            <a:ext cx="3694420" cy="1825072"/>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Intermediate Revenue Generating">
            <a:extLst>
              <a:ext uri="{FF2B5EF4-FFF2-40B4-BE49-F238E27FC236}">
                <a16:creationId xmlns:a16="http://schemas.microsoft.com/office/drawing/2014/main" id="{FB539721-A1C7-0D41-DFB1-64999EF577C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574" r="24921" b="17967"/>
          <a:stretch/>
        </p:blipFill>
        <p:spPr bwMode="auto">
          <a:xfrm>
            <a:off x="4127254" y="2935389"/>
            <a:ext cx="3937492" cy="216455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61D42AD-BEC1-FCAB-0583-544B7E6DFDCD}"/>
              </a:ext>
            </a:extLst>
          </p:cNvPr>
          <p:cNvSpPr txBox="1"/>
          <p:nvPr/>
        </p:nvSpPr>
        <p:spPr>
          <a:xfrm>
            <a:off x="8787432" y="4362254"/>
            <a:ext cx="3442563" cy="707886"/>
          </a:xfrm>
          <a:prstGeom prst="rect">
            <a:avLst/>
          </a:prstGeom>
          <a:noFill/>
        </p:spPr>
        <p:txBody>
          <a:bodyPr wrap="square" rtlCol="0">
            <a:spAutoFit/>
          </a:bodyPr>
          <a:lstStyle/>
          <a:p>
            <a:r>
              <a:rPr lang="en-US" sz="2000" b="1" dirty="0"/>
              <a:t>High Revenue(&gt;2B)</a:t>
            </a:r>
          </a:p>
          <a:p>
            <a:r>
              <a:rPr lang="en-US" sz="2000" b="1" dirty="0"/>
              <a:t> </a:t>
            </a:r>
            <a:endParaRPr lang="en-IN" sz="2000" b="1" dirty="0"/>
          </a:p>
        </p:txBody>
      </p:sp>
      <p:sp>
        <p:nvSpPr>
          <p:cNvPr id="11" name="TextBox 10">
            <a:extLst>
              <a:ext uri="{FF2B5EF4-FFF2-40B4-BE49-F238E27FC236}">
                <a16:creationId xmlns:a16="http://schemas.microsoft.com/office/drawing/2014/main" id="{3B10A6E2-FEF1-6504-D039-78F1B629C2B1}"/>
              </a:ext>
            </a:extLst>
          </p:cNvPr>
          <p:cNvSpPr txBox="1"/>
          <p:nvPr/>
        </p:nvSpPr>
        <p:spPr>
          <a:xfrm>
            <a:off x="4613142" y="5136520"/>
            <a:ext cx="5268246" cy="707886"/>
          </a:xfrm>
          <a:prstGeom prst="rect">
            <a:avLst/>
          </a:prstGeom>
          <a:noFill/>
        </p:spPr>
        <p:txBody>
          <a:bodyPr wrap="square" rtlCol="0">
            <a:spAutoFit/>
          </a:bodyPr>
          <a:lstStyle/>
          <a:p>
            <a:r>
              <a:rPr lang="en-US" sz="2000" b="1" dirty="0"/>
              <a:t>Intermediate Revenue(1.5B-2B)</a:t>
            </a:r>
          </a:p>
          <a:p>
            <a:endParaRPr lang="en-IN" sz="2000" b="1" dirty="0"/>
          </a:p>
        </p:txBody>
      </p:sp>
      <p:sp>
        <p:nvSpPr>
          <p:cNvPr id="12" name="TextBox 11">
            <a:extLst>
              <a:ext uri="{FF2B5EF4-FFF2-40B4-BE49-F238E27FC236}">
                <a16:creationId xmlns:a16="http://schemas.microsoft.com/office/drawing/2014/main" id="{E4E85659-0063-6007-ABB1-20356F5AFFA5}"/>
              </a:ext>
            </a:extLst>
          </p:cNvPr>
          <p:cNvSpPr txBox="1"/>
          <p:nvPr/>
        </p:nvSpPr>
        <p:spPr>
          <a:xfrm>
            <a:off x="443034" y="2935389"/>
            <a:ext cx="3374889" cy="707886"/>
          </a:xfrm>
          <a:prstGeom prst="rect">
            <a:avLst/>
          </a:prstGeom>
          <a:noFill/>
        </p:spPr>
        <p:txBody>
          <a:bodyPr wrap="square" rtlCol="0">
            <a:spAutoFit/>
          </a:bodyPr>
          <a:lstStyle/>
          <a:p>
            <a:r>
              <a:rPr lang="en-US" sz="2000" b="1" dirty="0"/>
              <a:t>Low Revenue(&lt;0.5B)</a:t>
            </a:r>
          </a:p>
          <a:p>
            <a:endParaRPr lang="en-IN" sz="2000" b="1" dirty="0"/>
          </a:p>
        </p:txBody>
      </p:sp>
      <p:pic>
        <p:nvPicPr>
          <p:cNvPr id="1025" name="Picture 1" descr="High Revenue Generating(&gt;2000M)">
            <a:extLst>
              <a:ext uri="{FF2B5EF4-FFF2-40B4-BE49-F238E27FC236}">
                <a16:creationId xmlns:a16="http://schemas.microsoft.com/office/drawing/2014/main" id="{41A0678F-4CAD-1CF9-F119-6770A9CCFC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64634" y="1989386"/>
            <a:ext cx="3703862" cy="240762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ntermediate Revenue Generating Districts(500M-1500M)">
            <a:extLst>
              <a:ext uri="{FF2B5EF4-FFF2-40B4-BE49-F238E27FC236}">
                <a16:creationId xmlns:a16="http://schemas.microsoft.com/office/drawing/2014/main" id="{1D073E98-6CF0-E3C3-8557-0B570850E8E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73705" y="1989386"/>
            <a:ext cx="3977641" cy="305226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Low Revenue Generating Districts(&lt;500M)">
            <a:extLst>
              <a:ext uri="{FF2B5EF4-FFF2-40B4-BE49-F238E27FC236}">
                <a16:creationId xmlns:a16="http://schemas.microsoft.com/office/drawing/2014/main" id="{B2FBF483-69ED-994E-66F7-EB24EA9CD56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3716" y="3437808"/>
            <a:ext cx="4156555" cy="3158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09711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red and white background&#10;&#10;Description automatically generated">
            <a:extLst>
              <a:ext uri="{FF2B5EF4-FFF2-40B4-BE49-F238E27FC236}">
                <a16:creationId xmlns:a16="http://schemas.microsoft.com/office/drawing/2014/main" id="{27D6E4AA-A23E-AE2C-50FC-3F8DDEE32BE5}"/>
              </a:ext>
            </a:extLst>
          </p:cNvPr>
          <p:cNvPicPr>
            <a:picLocks noChangeAspect="1"/>
          </p:cNvPicPr>
          <p:nvPr/>
        </p:nvPicPr>
        <p:blipFill rotWithShape="1">
          <a:blip r:embed="rId2"/>
          <a:srcRect r="5200"/>
          <a:stretch/>
        </p:blipFill>
        <p:spPr>
          <a:xfrm rot="5400000">
            <a:off x="6535177" y="1201177"/>
            <a:ext cx="6922784" cy="4390861"/>
          </a:xfrm>
          <a:prstGeom prst="rect">
            <a:avLst/>
          </a:prstGeom>
        </p:spPr>
      </p:pic>
      <p:pic>
        <p:nvPicPr>
          <p:cNvPr id="7" name="Content Placeholder 3" descr="Telangana Emblem">
            <a:extLst>
              <a:ext uri="{FF2B5EF4-FFF2-40B4-BE49-F238E27FC236}">
                <a16:creationId xmlns:a16="http://schemas.microsoft.com/office/drawing/2014/main" id="{2597AAF6-4337-249B-6293-DC05E7C0ECF1}"/>
              </a:ext>
            </a:extLst>
          </p:cNvPr>
          <p:cNvPicPr>
            <a:picLocks noChangeAspect="1"/>
          </p:cNvPicPr>
          <p:nvPr/>
        </p:nvPicPr>
        <p:blipFill>
          <a:blip r:embed="rId3"/>
          <a:stretch>
            <a:fillRect/>
          </a:stretch>
        </p:blipFill>
        <p:spPr>
          <a:xfrm>
            <a:off x="385" y="-64786"/>
            <a:ext cx="2113386" cy="2255237"/>
          </a:xfrm>
          <a:prstGeom prst="rect">
            <a:avLst/>
          </a:prstGeom>
        </p:spPr>
      </p:pic>
      <p:sp>
        <p:nvSpPr>
          <p:cNvPr id="2" name="TextBox 1">
            <a:extLst>
              <a:ext uri="{FF2B5EF4-FFF2-40B4-BE49-F238E27FC236}">
                <a16:creationId xmlns:a16="http://schemas.microsoft.com/office/drawing/2014/main" id="{DA35D9C0-4268-ED9E-2690-4521D416459C}"/>
              </a:ext>
            </a:extLst>
          </p:cNvPr>
          <p:cNvSpPr txBox="1"/>
          <p:nvPr/>
        </p:nvSpPr>
        <p:spPr>
          <a:xfrm>
            <a:off x="2113771" y="831999"/>
            <a:ext cx="7814000" cy="461665"/>
          </a:xfrm>
          <a:prstGeom prst="rect">
            <a:avLst/>
          </a:prstGeom>
          <a:noFill/>
        </p:spPr>
        <p:txBody>
          <a:bodyPr wrap="square" rtlCol="0">
            <a:spAutoFit/>
          </a:bodyPr>
          <a:lstStyle/>
          <a:p>
            <a:r>
              <a:rPr lang="en-US" sz="2400" b="1" dirty="0"/>
              <a:t>TRANSPORTATION ANALYSIS</a:t>
            </a:r>
            <a:endParaRPr lang="en-IN" sz="2400" b="1" dirty="0"/>
          </a:p>
        </p:txBody>
      </p:sp>
      <p:sp>
        <p:nvSpPr>
          <p:cNvPr id="3" name="TextBox 2">
            <a:extLst>
              <a:ext uri="{FF2B5EF4-FFF2-40B4-BE49-F238E27FC236}">
                <a16:creationId xmlns:a16="http://schemas.microsoft.com/office/drawing/2014/main" id="{8FCB9EE3-A677-03D3-C41B-2D1BBDA82AA1}"/>
              </a:ext>
            </a:extLst>
          </p:cNvPr>
          <p:cNvSpPr txBox="1"/>
          <p:nvPr/>
        </p:nvSpPr>
        <p:spPr>
          <a:xfrm>
            <a:off x="316657" y="2151727"/>
            <a:ext cx="7634514" cy="2862322"/>
          </a:xfrm>
          <a:prstGeom prst="rect">
            <a:avLst/>
          </a:prstGeom>
          <a:noFill/>
        </p:spPr>
        <p:txBody>
          <a:bodyPr wrap="square" rtlCol="0">
            <a:spAutoFit/>
          </a:bodyPr>
          <a:lstStyle/>
          <a:p>
            <a:r>
              <a:rPr lang="en-US" sz="2000" b="1" dirty="0"/>
              <a:t>It involves analyzing data for understanding the different composition of type of vehicles and </a:t>
            </a:r>
            <a:r>
              <a:rPr lang="en-US" sz="2000" b="1" i="0" dirty="0">
                <a:solidFill>
                  <a:srgbClr val="374151"/>
                </a:solidFill>
                <a:effectLst/>
              </a:rPr>
              <a:t>helps shape transportation policies, like incentives for eco-friendly vehicles or regulations to manage specific vehicle categories.</a:t>
            </a:r>
            <a:br>
              <a:rPr lang="en-US" sz="2000" b="1" i="0" dirty="0">
                <a:solidFill>
                  <a:srgbClr val="374151"/>
                </a:solidFill>
                <a:effectLst/>
              </a:rPr>
            </a:br>
            <a:r>
              <a:rPr lang="en-US" sz="2000" b="1" i="0" dirty="0">
                <a:solidFill>
                  <a:srgbClr val="374151"/>
                </a:solidFill>
                <a:effectLst/>
              </a:rPr>
              <a:t>It informs infrastructure decisions, such as road size, parking facilities, and charging stations for electric vehicles, based on vehicle composition</a:t>
            </a:r>
            <a:r>
              <a:rPr lang="en-US" sz="2000" i="0" dirty="0">
                <a:solidFill>
                  <a:srgbClr val="374151"/>
                </a:solidFill>
                <a:effectLst/>
              </a:rPr>
              <a:t>.</a:t>
            </a:r>
            <a:br>
              <a:rPr lang="en-US" sz="2000" i="0" dirty="0">
                <a:solidFill>
                  <a:srgbClr val="374151"/>
                </a:solidFill>
                <a:effectLst/>
              </a:rPr>
            </a:br>
            <a:endParaRPr lang="en-IN" sz="2000" dirty="0"/>
          </a:p>
        </p:txBody>
      </p:sp>
      <p:pic>
        <p:nvPicPr>
          <p:cNvPr id="6" name="Picture 5">
            <a:extLst>
              <a:ext uri="{FF2B5EF4-FFF2-40B4-BE49-F238E27FC236}">
                <a16:creationId xmlns:a16="http://schemas.microsoft.com/office/drawing/2014/main" id="{0B30891C-06CA-F576-F6C5-7AC5E2D538F7}"/>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32579" y="4886891"/>
            <a:ext cx="2627254" cy="1970441"/>
          </a:xfrm>
          <a:prstGeom prst="rect">
            <a:avLst/>
          </a:prstGeom>
        </p:spPr>
      </p:pic>
      <p:pic>
        <p:nvPicPr>
          <p:cNvPr id="8" name="Picture 7">
            <a:extLst>
              <a:ext uri="{FF2B5EF4-FFF2-40B4-BE49-F238E27FC236}">
                <a16:creationId xmlns:a16="http://schemas.microsoft.com/office/drawing/2014/main" id="{8A5796DB-1731-97D9-6FFE-46A04CABEA81}"/>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9055100" y="466725"/>
            <a:ext cx="2794216" cy="1865139"/>
          </a:xfrm>
          <a:prstGeom prst="rect">
            <a:avLst/>
          </a:prstGeom>
        </p:spPr>
      </p:pic>
      <p:pic>
        <p:nvPicPr>
          <p:cNvPr id="10" name="Picture 9">
            <a:extLst>
              <a:ext uri="{FF2B5EF4-FFF2-40B4-BE49-F238E27FC236}">
                <a16:creationId xmlns:a16="http://schemas.microsoft.com/office/drawing/2014/main" id="{40560CFA-B29B-8A87-DDD7-A3847C8C2F34}"/>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638041" y="4019493"/>
            <a:ext cx="3553959" cy="2665469"/>
          </a:xfrm>
          <a:prstGeom prst="rect">
            <a:avLst/>
          </a:prstGeom>
        </p:spPr>
      </p:pic>
    </p:spTree>
    <p:extLst>
      <p:ext uri="{BB962C8B-B14F-4D97-AF65-F5344CB8AC3E}">
        <p14:creationId xmlns:p14="http://schemas.microsoft.com/office/powerpoint/2010/main" val="1255291056"/>
      </p:ext>
    </p:extLst>
  </p:cSld>
  <p:clrMapOvr>
    <a:masterClrMapping/>
  </p:clrMapOvr>
</p:sld>
</file>

<file path=ppt/theme/theme1.xml><?xml version="1.0" encoding="utf-8"?>
<a:theme xmlns:a="http://schemas.openxmlformats.org/drawingml/2006/main" name="AccentBoxVTI">
  <a:themeElements>
    <a:clrScheme name="AnalogousFromRegularSeedRightStep">
      <a:dk1>
        <a:srgbClr val="000000"/>
      </a:dk1>
      <a:lt1>
        <a:srgbClr val="FFFFFF"/>
      </a:lt1>
      <a:dk2>
        <a:srgbClr val="413424"/>
      </a:dk2>
      <a:lt2>
        <a:srgbClr val="E2E8E4"/>
      </a:lt2>
      <a:accent1>
        <a:srgbClr val="E62AAB"/>
      </a:accent1>
      <a:accent2>
        <a:srgbClr val="D4184B"/>
      </a:accent2>
      <a:accent3>
        <a:srgbClr val="E6462A"/>
      </a:accent3>
      <a:accent4>
        <a:srgbClr val="D48218"/>
      </a:accent4>
      <a:accent5>
        <a:srgbClr val="AAA71F"/>
      </a:accent5>
      <a:accent6>
        <a:srgbClr val="75B414"/>
      </a:accent6>
      <a:hlink>
        <a:srgbClr val="319450"/>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754</TotalTime>
  <Words>2702</Words>
  <Application>Microsoft Office PowerPoint</Application>
  <PresentationFormat>Widescreen</PresentationFormat>
  <Paragraphs>71</Paragraphs>
  <Slides>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Algerian</vt:lpstr>
      <vt:lpstr>Arial</vt:lpstr>
      <vt:lpstr>Avenir Next LT Pro</vt:lpstr>
      <vt:lpstr>Calibri</vt:lpstr>
      <vt:lpstr>Franklin Gothic Heavy</vt:lpstr>
      <vt:lpstr>Roboto</vt:lpstr>
      <vt:lpstr>Söhne</vt:lpstr>
      <vt:lpstr>AccentBoxVTI</vt:lpstr>
      <vt:lpstr>TELENGANA  GROWTH ANALYSIS</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HARISH GOWDA</cp:lastModifiedBy>
  <cp:revision>45</cp:revision>
  <dcterms:created xsi:type="dcterms:W3CDTF">2023-09-29T11:03:28Z</dcterms:created>
  <dcterms:modified xsi:type="dcterms:W3CDTF">2023-10-01T03:29:13Z</dcterms:modified>
</cp:coreProperties>
</file>